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71"/>
  </p:handoutMasterIdLst>
  <p:sldIdLst>
    <p:sldId id="304" r:id="rId2"/>
    <p:sldId id="305" r:id="rId3"/>
    <p:sldId id="306" r:id="rId4"/>
    <p:sldId id="322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9" r:id="rId16"/>
    <p:sldId id="318" r:id="rId17"/>
    <p:sldId id="320" r:id="rId18"/>
    <p:sldId id="321" r:id="rId19"/>
    <p:sldId id="284" r:id="rId20"/>
    <p:sldId id="281" r:id="rId21"/>
    <p:sldId id="282" r:id="rId22"/>
    <p:sldId id="283" r:id="rId23"/>
    <p:sldId id="273" r:id="rId24"/>
    <p:sldId id="274" r:id="rId25"/>
    <p:sldId id="275" r:id="rId26"/>
    <p:sldId id="276" r:id="rId27"/>
    <p:sldId id="277" r:id="rId28"/>
    <p:sldId id="257" r:id="rId29"/>
    <p:sldId id="258" r:id="rId30"/>
    <p:sldId id="278" r:id="rId31"/>
    <p:sldId id="279" r:id="rId32"/>
    <p:sldId id="259" r:id="rId33"/>
    <p:sldId id="323" r:id="rId34"/>
    <p:sldId id="260" r:id="rId35"/>
    <p:sldId id="280" r:id="rId36"/>
    <p:sldId id="263" r:id="rId37"/>
    <p:sldId id="264" r:id="rId38"/>
    <p:sldId id="265" r:id="rId39"/>
    <p:sldId id="266" r:id="rId40"/>
    <p:sldId id="267" r:id="rId41"/>
    <p:sldId id="268" r:id="rId42"/>
    <p:sldId id="269" r:id="rId43"/>
    <p:sldId id="270" r:id="rId44"/>
    <p:sldId id="271" r:id="rId45"/>
    <p:sldId id="272" r:id="rId46"/>
    <p:sldId id="261" r:id="rId47"/>
    <p:sldId id="285" r:id="rId48"/>
    <p:sldId id="286" r:id="rId49"/>
    <p:sldId id="324" r:id="rId50"/>
    <p:sldId id="287" r:id="rId51"/>
    <p:sldId id="289" r:id="rId52"/>
    <p:sldId id="290" r:id="rId53"/>
    <p:sldId id="291" r:id="rId54"/>
    <p:sldId id="292" r:id="rId55"/>
    <p:sldId id="293" r:id="rId56"/>
    <p:sldId id="294" r:id="rId57"/>
    <p:sldId id="295" r:id="rId58"/>
    <p:sldId id="296" r:id="rId59"/>
    <p:sldId id="297" r:id="rId60"/>
    <p:sldId id="298" r:id="rId61"/>
    <p:sldId id="299" r:id="rId62"/>
    <p:sldId id="300" r:id="rId63"/>
    <p:sldId id="301" r:id="rId64"/>
    <p:sldId id="302" r:id="rId65"/>
    <p:sldId id="303" r:id="rId66"/>
    <p:sldId id="325" r:id="rId67"/>
    <p:sldId id="326" r:id="rId68"/>
    <p:sldId id="327" r:id="rId69"/>
    <p:sldId id="329" r:id="rId70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9B3B0-1101-4B72-A309-849185201E1E}" type="datetimeFigureOut">
              <a:rPr lang="fr-FR" smtClean="0"/>
              <a:t>14/12/2018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2C38CC-077D-458A-9222-447F8EF451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18185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023E-5C71-4D77-8A67-D125B62A32A1}" type="datetimeFigureOut">
              <a:rPr lang="fr-FR" smtClean="0"/>
              <a:t>14/12/2018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E0C81-4929-4BAF-839A-B0092D0331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6212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023E-5C71-4D77-8A67-D125B62A32A1}" type="datetimeFigureOut">
              <a:rPr lang="fr-FR" smtClean="0"/>
              <a:t>14/12/2018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E0C81-4929-4BAF-839A-B0092D0331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758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023E-5C71-4D77-8A67-D125B62A32A1}" type="datetimeFigureOut">
              <a:rPr lang="fr-FR" smtClean="0"/>
              <a:t>14/12/2018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E0C81-4929-4BAF-839A-B0092D0331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9482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023E-5C71-4D77-8A67-D125B62A32A1}" type="datetimeFigureOut">
              <a:rPr lang="fr-FR" smtClean="0"/>
              <a:t>14/12/2018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E0C81-4929-4BAF-839A-B0092D0331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8596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023E-5C71-4D77-8A67-D125B62A32A1}" type="datetimeFigureOut">
              <a:rPr lang="fr-FR" smtClean="0"/>
              <a:t>14/12/2018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E0C81-4929-4BAF-839A-B0092D0331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8264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023E-5C71-4D77-8A67-D125B62A32A1}" type="datetimeFigureOut">
              <a:rPr lang="fr-FR" smtClean="0"/>
              <a:t>14/12/2018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E0C81-4929-4BAF-839A-B0092D0331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2554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023E-5C71-4D77-8A67-D125B62A32A1}" type="datetimeFigureOut">
              <a:rPr lang="fr-FR" smtClean="0"/>
              <a:t>14/12/2018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E0C81-4929-4BAF-839A-B0092D0331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7085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023E-5C71-4D77-8A67-D125B62A32A1}" type="datetimeFigureOut">
              <a:rPr lang="fr-FR" smtClean="0"/>
              <a:t>14/12/2018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E0C81-4929-4BAF-839A-B0092D0331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1342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023E-5C71-4D77-8A67-D125B62A32A1}" type="datetimeFigureOut">
              <a:rPr lang="fr-FR" smtClean="0"/>
              <a:t>14/12/2018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E0C81-4929-4BAF-839A-B0092D0331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8607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023E-5C71-4D77-8A67-D125B62A32A1}" type="datetimeFigureOut">
              <a:rPr lang="fr-FR" smtClean="0"/>
              <a:t>14/12/2018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E0C81-4929-4BAF-839A-B0092D0331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5008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023E-5C71-4D77-8A67-D125B62A32A1}" type="datetimeFigureOut">
              <a:rPr lang="fr-FR" smtClean="0"/>
              <a:t>14/12/2018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E0C81-4929-4BAF-839A-B0092D0331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7243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A023E-5C71-4D77-8A67-D125B62A32A1}" type="datetimeFigureOut">
              <a:rPr lang="fr-FR" smtClean="0"/>
              <a:t>14/12/2018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E0C81-4929-4BAF-839A-B0092D0331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725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dsite-capserquyfrehel.com/visiter/partez-en-balade-en-randonnee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331" y="-387424"/>
            <a:ext cx="11034939" cy="73573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3789040"/>
            <a:ext cx="9252520" cy="25922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4005064"/>
            <a:ext cx="7772400" cy="1686049"/>
          </a:xfrm>
        </p:spPr>
        <p:txBody>
          <a:bodyPr>
            <a:normAutofit fontScale="90000"/>
          </a:bodyPr>
          <a:lstStyle/>
          <a:p>
            <a:r>
              <a:rPr lang="fr-FR" sz="3200" dirty="0" smtClean="0">
                <a:latin typeface="Agency FB" panose="020B0503020202020204" pitchFamily="34" charset="0"/>
              </a:rPr>
              <a:t>Dinan – le 17 décembre 2018 </a:t>
            </a:r>
            <a:r>
              <a:rPr lang="fr-FR" sz="3200" dirty="0" smtClean="0">
                <a:latin typeface="Dosis" pitchFamily="50" charset="0"/>
              </a:rPr>
              <a:t/>
            </a:r>
            <a:br>
              <a:rPr lang="fr-FR" sz="3200" dirty="0" smtClean="0">
                <a:latin typeface="Dosis" pitchFamily="50" charset="0"/>
              </a:rPr>
            </a:br>
            <a:r>
              <a:rPr lang="fr-FR" sz="4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Comité de pilotage OGS</a:t>
            </a:r>
            <a:br>
              <a:rPr lang="fr-FR" sz="4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</a:br>
            <a:endParaRPr lang="fr-FR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338" y="5157192"/>
            <a:ext cx="3583843" cy="1094153"/>
          </a:xfrm>
          <a:prstGeom prst="rect">
            <a:avLst/>
          </a:prstGeom>
        </p:spPr>
      </p:pic>
      <p:pic>
        <p:nvPicPr>
          <p:cNvPr id="7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-315442"/>
            <a:ext cx="2543175" cy="180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44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123726"/>
            <a:ext cx="2304257" cy="703493"/>
          </a:xfrm>
          <a:prstGeom prst="rect">
            <a:avLst/>
          </a:prstGeom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15616" y="404019"/>
            <a:ext cx="7613880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Le projet de territoire, vers la labellisation GSF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CL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12942" y="1340768"/>
            <a:ext cx="806709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2800" b="1" dirty="0" smtClean="0">
                <a:solidFill>
                  <a:srgbClr val="388BC8"/>
                </a:solidFill>
                <a:latin typeface="Arial"/>
                <a:cs typeface="Arial"/>
              </a:rPr>
              <a:t>→ </a:t>
            </a:r>
            <a:r>
              <a:rPr lang="fr-FR" alt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Le projet à 6 ans = La force des paysages, comme pièce maîtresse du futur GSF</a:t>
            </a:r>
          </a:p>
          <a:p>
            <a:endParaRPr lang="fr-FR" alt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  <a:p>
            <a:endParaRPr lang="fr-FR" alt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  <a:p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331911" y="2348880"/>
            <a:ext cx="841655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latin typeface="Agency FB" panose="020B0503020202020204" pitchFamily="34" charset="0"/>
              </a:rPr>
              <a:t>Avec la préservation des paysages naturels littoraux et la gestion des espaces remarquables :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La relance de la réflexion sur la réhabilitation du Routin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La coordination des actions de lutte contre les invasives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La poursuite des stratégies foncières CD/CELRL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La finalisation de l’étude sur les boisements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La révision du DOCOB Natura 2000</a:t>
            </a:r>
          </a:p>
        </p:txBody>
      </p:sp>
    </p:spTree>
    <p:extLst>
      <p:ext uri="{BB962C8B-B14F-4D97-AF65-F5344CB8AC3E}">
        <p14:creationId xmlns:p14="http://schemas.microsoft.com/office/powerpoint/2010/main" val="393143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123726"/>
            <a:ext cx="2304257" cy="703493"/>
          </a:xfrm>
          <a:prstGeom prst="rect">
            <a:avLst/>
          </a:prstGeom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15616" y="404019"/>
            <a:ext cx="7613880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Le projet de territoire, vers la labellisation GSF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CL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12942" y="1340768"/>
            <a:ext cx="806709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2800" b="1" dirty="0" smtClean="0">
                <a:solidFill>
                  <a:srgbClr val="388BC8"/>
                </a:solidFill>
                <a:latin typeface="Arial"/>
                <a:cs typeface="Arial"/>
              </a:rPr>
              <a:t>→ </a:t>
            </a:r>
            <a:r>
              <a:rPr lang="fr-FR" alt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Le projet à 6 ans = La force des paysages, comme pièce maîtresse du futur GSF</a:t>
            </a:r>
          </a:p>
          <a:p>
            <a:endParaRPr lang="fr-FR" alt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  <a:p>
            <a:endParaRPr lang="fr-FR" alt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  <a:p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331911" y="2348880"/>
            <a:ext cx="841655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latin typeface="Agency FB" panose="020B0503020202020204" pitchFamily="34" charset="0"/>
              </a:rPr>
              <a:t>Avec la mise en valeur des autres paysages patrimoniaux et notamment bâtis :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La sensibilisation sur le « cahier de recommandations » architecturales, urbaines et paysagères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La poursuite de l’étude sur les RD/entrées du GS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La poursuite de la requalification paysagère des campings littoraux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La veille sur les questions d’érosion littorale</a:t>
            </a:r>
          </a:p>
        </p:txBody>
      </p:sp>
    </p:spTree>
    <p:extLst>
      <p:ext uri="{BB962C8B-B14F-4D97-AF65-F5344CB8AC3E}">
        <p14:creationId xmlns:p14="http://schemas.microsoft.com/office/powerpoint/2010/main" val="314852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123726"/>
            <a:ext cx="2304257" cy="703493"/>
          </a:xfrm>
          <a:prstGeom prst="rect">
            <a:avLst/>
          </a:prstGeom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15616" y="404019"/>
            <a:ext cx="7613880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Le projet de territoire, vers la labellisation GSF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CL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12942" y="1340768"/>
            <a:ext cx="806709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2800" b="1" dirty="0" smtClean="0">
                <a:solidFill>
                  <a:srgbClr val="388BC8"/>
                </a:solidFill>
                <a:latin typeface="Arial"/>
                <a:cs typeface="Arial"/>
              </a:rPr>
              <a:t>→ </a:t>
            </a:r>
            <a:r>
              <a:rPr lang="fr-FR" alt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Le projet à 6 ans = La force des paysages, comme pièce maîtresse du futur GSF</a:t>
            </a:r>
          </a:p>
          <a:p>
            <a:endParaRPr lang="fr-FR" alt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  <a:p>
            <a:endParaRPr lang="fr-FR" alt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  <a:p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331911" y="2348880"/>
            <a:ext cx="841655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latin typeface="Agency FB" panose="020B0503020202020204" pitchFamily="34" charset="0"/>
              </a:rPr>
              <a:t>Avec la mise en valeur des autres paysages patrimoniaux et notamment bâtis :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La poursuite des travaux relatifs aux Ouvrages Harel de la </a:t>
            </a:r>
            <a:r>
              <a:rPr lang="fr-FR" sz="2800" dirty="0" err="1" smtClean="0">
                <a:latin typeface="Agency FB" panose="020B0503020202020204" pitchFamily="34" charset="0"/>
              </a:rPr>
              <a:t>Noë</a:t>
            </a:r>
            <a:endParaRPr lang="fr-FR" sz="2800" dirty="0" smtClean="0">
              <a:latin typeface="Agency FB" panose="020B0503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La poursuite de l’entretien actuel des MH, avec un diagnostic à réaliser sur le phare du CF et des travaux à mener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La poursuite des actions en faveur de la publicité</a:t>
            </a:r>
          </a:p>
          <a:p>
            <a:pPr marL="457200" indent="-457200">
              <a:buFontTx/>
              <a:buChar char="-"/>
            </a:pPr>
            <a:endParaRPr lang="fr-FR" sz="2800" dirty="0" smtClean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67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123726"/>
            <a:ext cx="2304257" cy="703493"/>
          </a:xfrm>
          <a:prstGeom prst="rect">
            <a:avLst/>
          </a:prstGeom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15616" y="404019"/>
            <a:ext cx="7613880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Le projet de territoire, vers la labellisation GSF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CL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12942" y="1340768"/>
            <a:ext cx="806709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2800" b="1" dirty="0" smtClean="0">
                <a:solidFill>
                  <a:srgbClr val="388BC8"/>
                </a:solidFill>
                <a:latin typeface="Arial"/>
                <a:cs typeface="Arial"/>
              </a:rPr>
              <a:t>→ </a:t>
            </a:r>
            <a:r>
              <a:rPr lang="fr-FR" alt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Le projet à 6 ans = La transmission de l’esprit des lieux, comme axe principal de l’accueil du public du futur GSF</a:t>
            </a:r>
          </a:p>
          <a:p>
            <a:endParaRPr lang="fr-FR" alt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  <a:p>
            <a:endParaRPr lang="fr-FR" alt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  <a:p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331911" y="2348880"/>
            <a:ext cx="841655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La poursuite de la médiation scientifique et patrimoniale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La « Maison de site » pivot au phare et les autres infrastructures d’accueil du public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Une stratégie commune de communication GS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L’émergence de produits touristiques GS</a:t>
            </a:r>
          </a:p>
          <a:p>
            <a:pPr marL="457200" indent="-457200">
              <a:buFontTx/>
              <a:buChar char="-"/>
            </a:pPr>
            <a:endParaRPr lang="fr-FR" sz="2800" dirty="0" smtClean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57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123726"/>
            <a:ext cx="2304257" cy="703493"/>
          </a:xfrm>
          <a:prstGeom prst="rect">
            <a:avLst/>
          </a:prstGeom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15616" y="404019"/>
            <a:ext cx="7613880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Le projet de territoire, vers la labellisation GSF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CL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12942" y="1340768"/>
            <a:ext cx="806709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2800" b="1" dirty="0" smtClean="0">
                <a:solidFill>
                  <a:srgbClr val="388BC8"/>
                </a:solidFill>
                <a:latin typeface="Arial"/>
                <a:cs typeface="Arial"/>
              </a:rPr>
              <a:t>→ </a:t>
            </a:r>
            <a:r>
              <a:rPr lang="fr-FR" alt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Le projet à 6 ans = Les mobilités, pour mieux parcourir dans le respect des lieux le futur GSF</a:t>
            </a:r>
          </a:p>
          <a:p>
            <a:endParaRPr lang="fr-FR" alt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  <a:p>
            <a:endParaRPr lang="fr-FR" alt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  <a:p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331911" y="2348880"/>
            <a:ext cx="841655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La poursuite du développement des mobilités douces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La finalisation du Schéma des déplacements et la mise en œuvre de ses conclusions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La poursuite de la promotion de la randonnée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La poursuite de l’animation de terrain par CAD pour la qualification de l’offre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La poursuite de la réflexion des intercos sur les mobilités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La finalisation de l’étude du CD sur les entrées de site</a:t>
            </a:r>
          </a:p>
          <a:p>
            <a:pPr marL="457200" indent="-457200">
              <a:buFontTx/>
              <a:buChar char="-"/>
            </a:pPr>
            <a:endParaRPr lang="fr-FR" sz="2800" dirty="0" smtClean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78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15616" y="404019"/>
            <a:ext cx="7613880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La rédaction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CL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12942" y="1487100"/>
            <a:ext cx="806709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−"/>
            </a:pPr>
            <a:r>
              <a:rPr lang="fr-FR" altLang="fr-FR" sz="2800" dirty="0" smtClean="0">
                <a:latin typeface="Agency FB" panose="020B0503020202020204" pitchFamily="34" charset="0"/>
              </a:rPr>
              <a:t>Un travail mené en régie depuis l’été ;</a:t>
            </a:r>
          </a:p>
          <a:p>
            <a:pPr marL="457200" indent="-457200">
              <a:buFont typeface="Arial" panose="020B0604020202020204" pitchFamily="34" charset="0"/>
              <a:buChar char="−"/>
            </a:pPr>
            <a:r>
              <a:rPr lang="fr-FR" altLang="fr-FR" sz="2800" dirty="0" smtClean="0">
                <a:latin typeface="Agency FB" panose="020B0503020202020204" pitchFamily="34" charset="0"/>
              </a:rPr>
              <a:t>Des relectures régulières du Cotech OGS ;</a:t>
            </a:r>
          </a:p>
          <a:p>
            <a:pPr marL="457200" indent="-457200">
              <a:buFont typeface="Arial" panose="020B0604020202020204" pitchFamily="34" charset="0"/>
              <a:buChar char="−"/>
            </a:pPr>
            <a:r>
              <a:rPr lang="fr-FR" altLang="fr-FR" sz="2800" dirty="0" smtClean="0">
                <a:latin typeface="Agency FB" panose="020B0503020202020204" pitchFamily="34" charset="0"/>
              </a:rPr>
              <a:t>Une ½ J DREAL/GS en novembre ; idem RGSF/GS en décembre ;</a:t>
            </a:r>
          </a:p>
          <a:p>
            <a:pPr marL="457200" indent="-457200">
              <a:buFont typeface="Arial" panose="020B0604020202020204" pitchFamily="34" charset="0"/>
              <a:buChar char="−"/>
            </a:pPr>
            <a:r>
              <a:rPr lang="fr-FR" altLang="fr-FR" sz="2800" dirty="0" smtClean="0">
                <a:latin typeface="Agency FB" panose="020B0503020202020204" pitchFamily="34" charset="0"/>
              </a:rPr>
              <a:t>L’embauche d’</a:t>
            </a:r>
            <a:r>
              <a:rPr lang="fr-FR" altLang="fr-FR" sz="2800" dirty="0" err="1" smtClean="0">
                <a:latin typeface="Agency FB" panose="020B0503020202020204" pitchFamily="34" charset="0"/>
              </a:rPr>
              <a:t>A.Chevalier</a:t>
            </a:r>
            <a:r>
              <a:rPr lang="fr-FR" altLang="fr-FR" sz="2800" dirty="0" smtClean="0">
                <a:latin typeface="Agency FB" panose="020B0503020202020204" pitchFamily="34" charset="0"/>
              </a:rPr>
              <a:t> fin novembre pour la mise en forme du dossier ;</a:t>
            </a:r>
          </a:p>
          <a:p>
            <a:pPr marL="457200" indent="-457200">
              <a:buFont typeface="Arial" panose="020B0604020202020204" pitchFamily="34" charset="0"/>
              <a:buChar char="−"/>
            </a:pPr>
            <a:r>
              <a:rPr lang="fr-FR" altLang="fr-FR" sz="2800" dirty="0" smtClean="0">
                <a:latin typeface="Agency FB" panose="020B0503020202020204" pitchFamily="34" charset="0"/>
              </a:rPr>
              <a:t>Un envoi des documents de travail au COPIL OGS le 30/11 pour des retours au 13/12 ;</a:t>
            </a:r>
          </a:p>
          <a:p>
            <a:pPr marL="457200" indent="-457200">
              <a:buFont typeface="Arial" panose="020B0604020202020204" pitchFamily="34" charset="0"/>
              <a:buChar char="−"/>
            </a:pPr>
            <a:r>
              <a:rPr lang="fr-FR" altLang="fr-FR" sz="2800" dirty="0" smtClean="0">
                <a:latin typeface="Agency FB" panose="020B0503020202020204" pitchFamily="34" charset="0"/>
              </a:rPr>
              <a:t>Une présentation en Comité consultatif OGS le 6/12. </a:t>
            </a:r>
          </a:p>
          <a:p>
            <a:pPr marL="457200" indent="-457200">
              <a:buFont typeface="Arial" panose="020B0604020202020204" pitchFamily="34" charset="0"/>
              <a:buChar char="−"/>
            </a:pPr>
            <a:endParaRPr lang="fr-FR" alt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−"/>
            </a:pPr>
            <a:endParaRPr lang="fr-FR" alt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−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544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15616" y="404019"/>
            <a:ext cx="7613880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La rédaction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CL</a:t>
            </a:r>
            <a:endParaRPr lang="fr-FR" dirty="0">
              <a:latin typeface="Dosis" pitchFamily="50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114" y="1019273"/>
            <a:ext cx="4645310" cy="269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56" y="1844824"/>
            <a:ext cx="2317080" cy="276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114" y="3933056"/>
            <a:ext cx="4645310" cy="2739131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37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15616" y="404019"/>
            <a:ext cx="7613880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La rédaction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CL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12942" y="1487100"/>
            <a:ext cx="806709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alt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−"/>
            </a:pPr>
            <a:endParaRPr lang="fr-FR" alt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−"/>
            </a:pP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12942" y="1196752"/>
            <a:ext cx="8219498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2800" b="1" dirty="0" smtClean="0">
                <a:solidFill>
                  <a:srgbClr val="388BC8"/>
                </a:solidFill>
                <a:latin typeface="Arial"/>
                <a:cs typeface="Arial"/>
              </a:rPr>
              <a:t>→ </a:t>
            </a:r>
            <a:r>
              <a:rPr lang="fr-FR" alt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Pas de remarque en Comité consultatif OGS.</a:t>
            </a:r>
          </a:p>
          <a:p>
            <a:r>
              <a:rPr lang="fr-FR" altLang="fr-FR" sz="2800" b="1" dirty="0" smtClean="0">
                <a:solidFill>
                  <a:srgbClr val="388BC8"/>
                </a:solidFill>
                <a:latin typeface="Arial"/>
                <a:cs typeface="Arial"/>
              </a:rPr>
              <a:t>→ </a:t>
            </a:r>
            <a:r>
              <a:rPr lang="fr-FR" altLang="fr-FR" sz="2800" b="1" dirty="0" smtClean="0">
                <a:solidFill>
                  <a:srgbClr val="388BC8"/>
                </a:solidFill>
                <a:latin typeface="Agency FB" panose="020B0503020202020204" pitchFamily="34" charset="0"/>
                <a:cs typeface="Arial"/>
              </a:rPr>
              <a:t>Peu de remarques des membres du COPIL OGS :</a:t>
            </a:r>
            <a:endParaRPr lang="fr-FR" altLang="fr-FR" sz="2800" b="1" dirty="0" smtClean="0">
              <a:solidFill>
                <a:srgbClr val="388BC8"/>
              </a:solidFill>
              <a:latin typeface="Agency FB" panose="020B0503020202020204" pitchFamily="34" charset="0"/>
            </a:endParaRPr>
          </a:p>
          <a:p>
            <a:pPr marL="457200" indent="-457200">
              <a:buFont typeface="Agency FB" panose="020B0503020202020204" pitchFamily="34" charset="0"/>
              <a:buChar char="–"/>
            </a:pPr>
            <a:r>
              <a:rPr lang="fr-FR" altLang="fr-FR" sz="2000" dirty="0" smtClean="0">
                <a:latin typeface="Agency FB" panose="020B0503020202020204" pitchFamily="34" charset="0"/>
              </a:rPr>
              <a:t>Les services du Conseil départemental ;</a:t>
            </a:r>
          </a:p>
          <a:p>
            <a:pPr marL="457200" indent="-457200">
              <a:buFont typeface="Agency FB" panose="020B0503020202020204" pitchFamily="34" charset="0"/>
              <a:buChar char="–"/>
            </a:pPr>
            <a:r>
              <a:rPr lang="fr-FR" altLang="fr-FR" sz="2000" dirty="0" smtClean="0">
                <a:latin typeface="Agency FB" panose="020B0503020202020204" pitchFamily="34" charset="0"/>
              </a:rPr>
              <a:t>La Commune de Plévenon ;</a:t>
            </a:r>
          </a:p>
          <a:p>
            <a:pPr marL="457200" indent="-457200">
              <a:buFont typeface="Agency FB" panose="020B0503020202020204" pitchFamily="34" charset="0"/>
              <a:buChar char="–"/>
            </a:pPr>
            <a:r>
              <a:rPr lang="fr-FR" altLang="fr-FR" sz="2000" dirty="0" smtClean="0">
                <a:latin typeface="Agency FB" panose="020B0503020202020204" pitchFamily="34" charset="0"/>
              </a:rPr>
              <a:t>L’équipe salariée du Syndicat mixte.</a:t>
            </a:r>
          </a:p>
          <a:p>
            <a:r>
              <a:rPr lang="fr-FR" altLang="fr-FR" sz="2800" b="1" dirty="0" smtClean="0">
                <a:solidFill>
                  <a:srgbClr val="388BC8"/>
                </a:solidFill>
                <a:latin typeface="Agency FB" panose="020B0503020202020204" pitchFamily="34" charset="0"/>
                <a:cs typeface="Arial"/>
              </a:rPr>
              <a:t>→ Des remarques « de fond » du RGSF :</a:t>
            </a:r>
          </a:p>
          <a:p>
            <a:pPr marL="457200" indent="-457200">
              <a:buFont typeface="Agency FB" panose="020B0503020202020204" pitchFamily="34" charset="0"/>
              <a:buChar char="–"/>
            </a:pPr>
            <a:r>
              <a:rPr lang="fr-FR" altLang="fr-FR" sz="2000" dirty="0" smtClean="0">
                <a:latin typeface="Agency FB" panose="020B0503020202020204" pitchFamily="34" charset="0"/>
              </a:rPr>
              <a:t>Inverser les parties 1,1 et 1,2 = les paysages en avant (idem « Projet à 6 ans ») ;</a:t>
            </a:r>
          </a:p>
          <a:p>
            <a:pPr marL="457200" indent="-457200">
              <a:buFont typeface="Agency FB" panose="020B0503020202020204" pitchFamily="34" charset="0"/>
              <a:buChar char="–"/>
            </a:pPr>
            <a:r>
              <a:rPr lang="fr-FR" altLang="fr-FR" sz="2000" dirty="0" smtClean="0">
                <a:latin typeface="Agency FB" panose="020B0503020202020204" pitchFamily="34" charset="0"/>
              </a:rPr>
              <a:t>Mieux expliciter dans les préambules du projet la dynamique amorcée avec l’OGS/l’élan politique actuel/l’engagement collectif, qui explique la volonté d’avancer vite pour la candidature ;</a:t>
            </a:r>
          </a:p>
          <a:p>
            <a:pPr marL="457200" indent="-457200">
              <a:buFont typeface="Agency FB" panose="020B0503020202020204" pitchFamily="34" charset="0"/>
              <a:buChar char="–"/>
            </a:pPr>
            <a:r>
              <a:rPr lang="fr-FR" altLang="fr-FR" sz="2000" dirty="0" smtClean="0">
                <a:latin typeface="Agency FB" panose="020B0503020202020204" pitchFamily="34" charset="0"/>
              </a:rPr>
              <a:t>Mieux valoriser l’avant-OGS pour démontrer que la démarche est bien ancienne… ;</a:t>
            </a:r>
          </a:p>
          <a:p>
            <a:pPr marL="457200" indent="-457200">
              <a:buFont typeface="Agency FB" panose="020B0503020202020204" pitchFamily="34" charset="0"/>
              <a:buChar char="–"/>
            </a:pPr>
            <a:r>
              <a:rPr lang="fr-FR" altLang="fr-FR" sz="2000" dirty="0" smtClean="0">
                <a:latin typeface="Agency FB" panose="020B0503020202020204" pitchFamily="34" charset="0"/>
              </a:rPr>
              <a:t>Ne pas axer « communication », bien expliciter les « Maisons de Sites », détailler d’un point de vue technique les études en cours… ;</a:t>
            </a:r>
          </a:p>
          <a:p>
            <a:pPr marL="457200" indent="-457200">
              <a:buFont typeface="Agency FB" panose="020B0503020202020204" pitchFamily="34" charset="0"/>
              <a:buChar char="–"/>
            </a:pPr>
            <a:r>
              <a:rPr lang="fr-FR" altLang="fr-FR" sz="2000" i="1" dirty="0" smtClean="0">
                <a:latin typeface="Agency FB" panose="020B0503020202020204" pitchFamily="34" charset="0"/>
              </a:rPr>
              <a:t>« S’assurer auprès de l’Etat que la candidature est mûre, malgré les questionnements  relatifs au Cap Fréhel + le nombre d’études en cours et non finalisées aujourd’hui pour la candidature »</a:t>
            </a:r>
          </a:p>
          <a:p>
            <a:pPr marL="457200" indent="-457200">
              <a:buFont typeface="Agency FB" panose="020B0503020202020204" pitchFamily="34" charset="0"/>
              <a:buChar char="–"/>
            </a:pPr>
            <a:endParaRPr lang="fr-FR" altLang="fr-FR" sz="2800" dirty="0">
              <a:latin typeface="Agency FB" panose="020B0503020202020204" pitchFamily="34" charset="0"/>
            </a:endParaRPr>
          </a:p>
          <a:p>
            <a:endParaRPr lang="fr-FR" alt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640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123726"/>
            <a:ext cx="2304257" cy="703493"/>
          </a:xfrm>
          <a:prstGeom prst="rect">
            <a:avLst/>
          </a:prstGeom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15616" y="404019"/>
            <a:ext cx="7613880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A venir…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943" y="1402898"/>
            <a:ext cx="841655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Validation Candidature COPIL 17/12</a:t>
            </a:r>
            <a:endParaRPr lang="fr-FR" sz="2800" dirty="0" smtClean="0">
              <a:latin typeface="Agency FB" panose="020B0503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Relecture/ultimes modifications Janvier/février 2019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Envoi de la candidature au Préfet fin février 2019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Transmission de la candidature et CDNPS mars 2019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Visite Inspecteur Général et Commission label RGSF 2</a:t>
            </a:r>
            <a:r>
              <a:rPr lang="fr-FR" sz="2800" baseline="30000" dirty="0" smtClean="0">
                <a:latin typeface="Agency FB" panose="020B0503020202020204" pitchFamily="34" charset="0"/>
              </a:rPr>
              <a:t>ème</a:t>
            </a:r>
            <a:r>
              <a:rPr lang="fr-FR" sz="2800" dirty="0" smtClean="0">
                <a:latin typeface="Agency FB" panose="020B0503020202020204" pitchFamily="34" charset="0"/>
              </a:rPr>
              <a:t> trimestre 2019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CSSP 3</a:t>
            </a:r>
            <a:r>
              <a:rPr lang="fr-FR" sz="2800" baseline="30000" dirty="0" smtClean="0">
                <a:latin typeface="Agency FB" panose="020B0503020202020204" pitchFamily="34" charset="0"/>
              </a:rPr>
              <a:t>ème</a:t>
            </a:r>
            <a:r>
              <a:rPr lang="fr-FR" sz="2800" dirty="0" smtClean="0">
                <a:latin typeface="Agency FB" panose="020B0503020202020204" pitchFamily="34" charset="0"/>
              </a:rPr>
              <a:t> ou 4</a:t>
            </a:r>
            <a:r>
              <a:rPr lang="fr-FR" sz="2800" baseline="30000" dirty="0" smtClean="0">
                <a:latin typeface="Agency FB" panose="020B0503020202020204" pitchFamily="34" charset="0"/>
              </a:rPr>
              <a:t>ème</a:t>
            </a:r>
            <a:r>
              <a:rPr lang="fr-FR" sz="2800" dirty="0" smtClean="0">
                <a:latin typeface="Agency FB" panose="020B0503020202020204" pitchFamily="34" charset="0"/>
              </a:rPr>
              <a:t> trimestre 2019 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Labellisation GSF et arrêté ministériel fin 2019</a:t>
            </a:r>
          </a:p>
          <a:p>
            <a:endParaRPr lang="fr-FR" sz="2800" dirty="0" smtClean="0">
              <a:latin typeface="Agency FB" panose="020B0503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CL</a:t>
            </a:r>
            <a:endParaRPr lang="fr-FR" dirty="0">
              <a:latin typeface="Dosi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39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331" y="-387424"/>
            <a:ext cx="11034939" cy="73573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3789040"/>
            <a:ext cx="9252520" cy="25922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3903191"/>
            <a:ext cx="7772400" cy="1686049"/>
          </a:xfrm>
        </p:spPr>
        <p:txBody>
          <a:bodyPr>
            <a:normAutofit/>
          </a:bodyPr>
          <a:lstStyle/>
          <a:p>
            <a:r>
              <a:rPr lang="fr-FR" sz="3200" dirty="0" smtClean="0">
                <a:latin typeface="Agency FB" panose="020B0503020202020204" pitchFamily="34" charset="0"/>
              </a:rPr>
              <a:t>Partie 3 :</a:t>
            </a:r>
            <a:br>
              <a:rPr lang="fr-FR" sz="3200" dirty="0" smtClean="0">
                <a:latin typeface="Agency FB" panose="020B0503020202020204" pitchFamily="34" charset="0"/>
              </a:rPr>
            </a:br>
            <a:r>
              <a:rPr lang="fr-FR" sz="4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Etat d’avancement de l’OGS</a:t>
            </a:r>
            <a:endParaRPr lang="fr-FR" sz="4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383" y="5666996"/>
            <a:ext cx="2339754" cy="71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8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331" y="-387424"/>
            <a:ext cx="11034939" cy="73573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140969"/>
            <a:ext cx="9252520" cy="367240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79512" y="2636912"/>
            <a:ext cx="7772400" cy="16860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Présentation des contenus :</a:t>
            </a:r>
            <a:endParaRPr lang="fr-FR" sz="4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13310" y="3861048"/>
            <a:ext cx="8209483" cy="349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fr-FR" altLang="fr-FR" sz="2600" b="1" dirty="0" smtClean="0">
                <a:latin typeface="Agency FB" panose="020B0503020202020204" pitchFamily="34" charset="0"/>
              </a:rPr>
              <a:t>Propos introductifs Préfet/Président du GS</a:t>
            </a:r>
          </a:p>
          <a:p>
            <a:pPr marL="514350" indent="-514350" eaLnBrk="1" hangingPunct="1">
              <a:spcBef>
                <a:spcPct val="50000"/>
              </a:spcBef>
              <a:buAutoNum type="arabicPeriod"/>
            </a:pPr>
            <a:r>
              <a:rPr lang="fr-FR" altLang="fr-FR" sz="2600" b="1" dirty="0" smtClean="0">
                <a:latin typeface="Agency FB" panose="020B0503020202020204" pitchFamily="34" charset="0"/>
              </a:rPr>
              <a:t>Signature de la convention de partenariats OGS</a:t>
            </a:r>
          </a:p>
          <a:p>
            <a:pPr marL="514350" indent="-514350" eaLnBrk="1" hangingPunct="1">
              <a:spcBef>
                <a:spcPct val="50000"/>
              </a:spcBef>
              <a:buAutoNum type="arabicPeriod"/>
            </a:pPr>
            <a:r>
              <a:rPr lang="fr-FR" altLang="fr-FR" sz="2600" b="1" dirty="0" smtClean="0">
                <a:latin typeface="Agency FB" panose="020B0503020202020204" pitchFamily="34" charset="0"/>
              </a:rPr>
              <a:t>Candidature GSF</a:t>
            </a:r>
          </a:p>
          <a:p>
            <a:pPr marL="514350" indent="-514350" eaLnBrk="1" hangingPunct="1">
              <a:spcBef>
                <a:spcPct val="50000"/>
              </a:spcBef>
              <a:buAutoNum type="arabicPeriod"/>
            </a:pPr>
            <a:r>
              <a:rPr lang="fr-FR" altLang="fr-FR" sz="2600" b="1" dirty="0" smtClean="0">
                <a:latin typeface="Agency FB" panose="020B0503020202020204" pitchFamily="34" charset="0"/>
              </a:rPr>
              <a:t>Etat d’avancement OGS</a:t>
            </a:r>
          </a:p>
          <a:p>
            <a:pPr marL="514350" indent="-514350" eaLnBrk="1" hangingPunct="1">
              <a:spcBef>
                <a:spcPct val="50000"/>
              </a:spcBef>
              <a:buAutoNum type="arabicPeriod"/>
            </a:pPr>
            <a:r>
              <a:rPr lang="fr-FR" altLang="fr-FR" sz="2600" b="1" dirty="0" smtClean="0">
                <a:latin typeface="Agency FB" panose="020B0503020202020204" pitchFamily="34" charset="0"/>
              </a:rPr>
              <a:t>Points divers</a:t>
            </a:r>
          </a:p>
          <a:p>
            <a:pPr eaLnBrk="1" hangingPunct="1">
              <a:spcBef>
                <a:spcPct val="50000"/>
              </a:spcBef>
              <a:buFontTx/>
              <a:buAutoNum type="arabicParenR"/>
            </a:pPr>
            <a:endParaRPr lang="fr-FR" altLang="fr-FR" sz="2600" dirty="0"/>
          </a:p>
        </p:txBody>
      </p:sp>
    </p:spTree>
    <p:extLst>
      <p:ext uri="{BB962C8B-B14F-4D97-AF65-F5344CB8AC3E}">
        <p14:creationId xmlns:p14="http://schemas.microsoft.com/office/powerpoint/2010/main" val="63752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123726"/>
            <a:ext cx="2304257" cy="703493"/>
          </a:xfrm>
          <a:prstGeom prst="rect">
            <a:avLst/>
          </a:prstGeom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8481" y="404019"/>
            <a:ext cx="876600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Etat </a:t>
            </a:r>
            <a:r>
              <a:rPr lang="fr-FR" altLang="fr-FR" sz="2800" b="1" dirty="0">
                <a:latin typeface="Agency FB" panose="020B0503020202020204" pitchFamily="34" charset="0"/>
              </a:rPr>
              <a:t>d’avancement - </a:t>
            </a:r>
            <a:r>
              <a:rPr lang="fr-FR" sz="2800" b="1" dirty="0" smtClean="0">
                <a:latin typeface="Agency FB" panose="020B0503020202020204" pitchFamily="34" charset="0"/>
              </a:rPr>
              <a:t>Axe </a:t>
            </a:r>
            <a:r>
              <a:rPr lang="fr-FR" sz="2800" b="1" dirty="0">
                <a:latin typeface="Agency FB" panose="020B0503020202020204" pitchFamily="34" charset="0"/>
              </a:rPr>
              <a:t>1 – Qualité des paysages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745253"/>
              </p:ext>
            </p:extLst>
          </p:nvPr>
        </p:nvGraphicFramePr>
        <p:xfrm>
          <a:off x="312944" y="1134830"/>
          <a:ext cx="8651545" cy="56554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4800"/>
                <a:gridCol w="1082392"/>
                <a:gridCol w="4162559"/>
                <a:gridCol w="1451794"/>
              </a:tblGrid>
              <a:tr h="820891">
                <a:tc>
                  <a:txBody>
                    <a:bodyPr/>
                    <a:lstStyle/>
                    <a:p>
                      <a:r>
                        <a:rPr lang="fr-FR" dirty="0" smtClean="0"/>
                        <a:t>Actions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MO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Etat d’avancement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Echéance</a:t>
                      </a:r>
                      <a:endParaRPr lang="fr-FR" dirty="0"/>
                    </a:p>
                  </a:txBody>
                  <a:tcPr/>
                </a:tc>
              </a:tr>
              <a:tr h="655086">
                <a:tc>
                  <a:txBody>
                    <a:bodyPr/>
                    <a:lstStyle/>
                    <a:p>
                      <a:r>
                        <a:rPr lang="fr-FR" sz="1600" b="1" dirty="0" smtClean="0"/>
                        <a:t>1 : Plans gestion sites classés 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CD/CELRL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Réalisé au Cap Erquy (MO CD), Non réalisé Cap Fréhel (CELRL)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2019</a:t>
                      </a:r>
                      <a:endParaRPr lang="fr-FR" sz="1600" dirty="0"/>
                    </a:p>
                  </a:txBody>
                  <a:tcPr/>
                </a:tc>
              </a:tr>
              <a:tr h="530161">
                <a:tc>
                  <a:txBody>
                    <a:bodyPr/>
                    <a:lstStyle/>
                    <a:p>
                      <a:r>
                        <a:rPr lang="fr-FR" sz="1600" b="1" dirty="0" smtClean="0"/>
                        <a:t>2 : Schéma gestion EN 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CD /SM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En cours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Mars 2019</a:t>
                      </a:r>
                      <a:endParaRPr lang="fr-FR" sz="1600" dirty="0"/>
                    </a:p>
                  </a:txBody>
                  <a:tcPr/>
                </a:tc>
              </a:tr>
              <a:tr h="407934">
                <a:tc>
                  <a:txBody>
                    <a:bodyPr/>
                    <a:lstStyle/>
                    <a:p>
                      <a:r>
                        <a:rPr lang="fr-FR" sz="1600" b="1" dirty="0" smtClean="0"/>
                        <a:t>3</a:t>
                      </a:r>
                      <a:r>
                        <a:rPr lang="fr-F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L’estuaire de l’</a:t>
                      </a:r>
                      <a:r>
                        <a:rPr lang="fr-FR" sz="16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Islet</a:t>
                      </a:r>
                      <a:endParaRPr lang="fr-FR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UBO/</a:t>
                      </a:r>
                      <a:r>
                        <a:rPr lang="fr-FR" sz="1600" baseline="0" dirty="0" err="1" smtClean="0"/>
                        <a:t>Plurien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Etude de l’UBO</a:t>
                      </a:r>
                      <a:r>
                        <a:rPr lang="fr-FR" sz="1600" baseline="0" dirty="0" smtClean="0"/>
                        <a:t> en cours, pistes de valorisation : accueil du public + interprétation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2019</a:t>
                      </a:r>
                      <a:endParaRPr lang="fr-FR" sz="1600" dirty="0"/>
                    </a:p>
                  </a:txBody>
                  <a:tcPr/>
                </a:tc>
              </a:tr>
              <a:tr h="428992">
                <a:tc>
                  <a:txBody>
                    <a:bodyPr/>
                    <a:lstStyle/>
                    <a:p>
                      <a:r>
                        <a:rPr lang="fr-F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: Espèces invasives</a:t>
                      </a:r>
                      <a:endParaRPr lang="fr-FR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GS, CC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Retard: lancement en 2019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Juin 2019</a:t>
                      </a:r>
                      <a:endParaRPr lang="fr-FR" sz="1600" dirty="0"/>
                    </a:p>
                  </a:txBody>
                  <a:tcPr/>
                </a:tc>
              </a:tr>
              <a:tr h="645016">
                <a:tc>
                  <a:txBody>
                    <a:bodyPr/>
                    <a:lstStyle/>
                    <a:p>
                      <a:r>
                        <a:rPr lang="fr-FR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: Requalification autour des RD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CD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Marché attribué.</a:t>
                      </a:r>
                      <a:r>
                        <a:rPr lang="fr-FR" sz="1600" baseline="0" dirty="0" smtClean="0"/>
                        <a:t> </a:t>
                      </a:r>
                    </a:p>
                    <a:p>
                      <a:r>
                        <a:rPr lang="fr-FR" sz="1600" baseline="0" dirty="0" smtClean="0"/>
                        <a:t>L’étude débutera en janvier 2019. 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Mars</a:t>
                      </a:r>
                      <a:r>
                        <a:rPr lang="fr-FR" sz="1600" baseline="0" dirty="0" smtClean="0"/>
                        <a:t> 2019</a:t>
                      </a:r>
                      <a:endParaRPr lang="fr-FR" sz="1600" dirty="0"/>
                    </a:p>
                  </a:txBody>
                  <a:tcPr/>
                </a:tc>
              </a:tr>
              <a:tr h="638616">
                <a:tc>
                  <a:txBody>
                    <a:bodyPr/>
                    <a:lstStyle/>
                    <a:p>
                      <a:r>
                        <a:rPr lang="fr-FR" sz="1600" b="1" dirty="0" smtClean="0"/>
                        <a:t>7 : Publicité 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Etat/</a:t>
                      </a:r>
                      <a:r>
                        <a:rPr lang="fr-FR" sz="1600" dirty="0" err="1" smtClean="0"/>
                        <a:t>com</a:t>
                      </a:r>
                      <a:r>
                        <a:rPr lang="fr-FR" sz="1600" dirty="0" smtClean="0"/>
                        <a:t>/GS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Réalisé</a:t>
                      </a:r>
                    </a:p>
                    <a:p>
                      <a:r>
                        <a:rPr lang="fr-FR" sz="1600" dirty="0" smtClean="0"/>
                        <a:t>Diffusion/</a:t>
                      </a:r>
                      <a:r>
                        <a:rPr lang="fr-FR" sz="1600" baseline="0" dirty="0" smtClean="0"/>
                        <a:t> sensibilisation à mener en 2019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Travail</a:t>
                      </a:r>
                      <a:r>
                        <a:rPr lang="fr-FR" sz="1600" baseline="0" dirty="0" smtClean="0"/>
                        <a:t> continu</a:t>
                      </a:r>
                      <a:endParaRPr lang="fr-FR" sz="1600" dirty="0" smtClean="0"/>
                    </a:p>
                    <a:p>
                      <a:endParaRPr lang="fr-FR" sz="1600" dirty="0"/>
                    </a:p>
                  </a:txBody>
                  <a:tcPr/>
                </a:tc>
              </a:tr>
              <a:tr h="648718">
                <a:tc>
                  <a:txBody>
                    <a:bodyPr/>
                    <a:lstStyle/>
                    <a:p>
                      <a:r>
                        <a:rPr lang="fr-FR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 : Haies bocagères et petits boisements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GS 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2 réunions</a:t>
                      </a:r>
                      <a:r>
                        <a:rPr lang="fr-FR" sz="1600" baseline="0" dirty="0" smtClean="0"/>
                        <a:t> réalisées. Etude en phase de finalisation. 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tx1"/>
                          </a:solidFill>
                        </a:rPr>
                        <a:t>Déc</a:t>
                      </a:r>
                      <a:r>
                        <a:rPr lang="fr-FR" sz="1600" baseline="0" dirty="0" smtClean="0">
                          <a:solidFill>
                            <a:schemeClr val="tx1"/>
                          </a:solidFill>
                        </a:rPr>
                        <a:t> 2018</a:t>
                      </a: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59938">
                <a:tc>
                  <a:txBody>
                    <a:bodyPr/>
                    <a:lstStyle/>
                    <a:p>
                      <a:r>
                        <a:rPr lang="fr-FR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: Observatoire des paysages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GS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Campagne 2018 réalisée,</a:t>
                      </a:r>
                      <a:r>
                        <a:rPr lang="fr-FR" sz="1600" baseline="0" dirty="0" smtClean="0"/>
                        <a:t> alimentation </a:t>
                      </a:r>
                      <a:r>
                        <a:rPr lang="fr-FR" sz="1600" baseline="0" dirty="0" err="1" smtClean="0"/>
                        <a:t>Popp</a:t>
                      </a:r>
                      <a:r>
                        <a:rPr lang="fr-FR" sz="1600" baseline="0" dirty="0" smtClean="0"/>
                        <a:t> </a:t>
                      </a:r>
                      <a:r>
                        <a:rPr lang="fr-FR" sz="1600" baseline="0" dirty="0" err="1" smtClean="0"/>
                        <a:t>Breizh</a:t>
                      </a:r>
                      <a:r>
                        <a:rPr lang="fr-FR" sz="1600" baseline="0" dirty="0" smtClean="0"/>
                        <a:t> (plateforme régionale). 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Travail</a:t>
                      </a:r>
                      <a:r>
                        <a:rPr lang="fr-FR" sz="1600" baseline="0" dirty="0" smtClean="0"/>
                        <a:t> continu</a:t>
                      </a:r>
                      <a:endParaRPr lang="fr-FR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 rot="1118702">
            <a:off x="7311711" y="485661"/>
            <a:ext cx="1775565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Actions 4, 8 non engagées.</a:t>
            </a:r>
            <a:endParaRPr lang="fr-FR" dirty="0"/>
          </a:p>
        </p:txBody>
      </p:sp>
      <p:sp>
        <p:nvSpPr>
          <p:cNvPr id="6" name="Étoile à 5 branches 5"/>
          <p:cNvSpPr/>
          <p:nvPr/>
        </p:nvSpPr>
        <p:spPr>
          <a:xfrm>
            <a:off x="0" y="2060848"/>
            <a:ext cx="300937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</a:t>
            </a:r>
            <a:endParaRPr lang="fr-FR" dirty="0"/>
          </a:p>
        </p:txBody>
      </p:sp>
      <p:sp>
        <p:nvSpPr>
          <p:cNvPr id="14" name="Étoile à 5 branches 13"/>
          <p:cNvSpPr/>
          <p:nvPr/>
        </p:nvSpPr>
        <p:spPr>
          <a:xfrm>
            <a:off x="12005" y="4869160"/>
            <a:ext cx="300937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</a:t>
            </a:r>
            <a:endParaRPr lang="fr-FR" dirty="0"/>
          </a:p>
        </p:txBody>
      </p:sp>
      <p:sp>
        <p:nvSpPr>
          <p:cNvPr id="15" name="Étoile à 5 branches 14"/>
          <p:cNvSpPr/>
          <p:nvPr/>
        </p:nvSpPr>
        <p:spPr>
          <a:xfrm>
            <a:off x="12006" y="3717032"/>
            <a:ext cx="300937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</a:t>
            </a:r>
            <a:endParaRPr lang="fr-FR" dirty="0"/>
          </a:p>
        </p:txBody>
      </p:sp>
      <p:sp>
        <p:nvSpPr>
          <p:cNvPr id="16" name="Étoile à 5 branches 15"/>
          <p:cNvSpPr/>
          <p:nvPr/>
        </p:nvSpPr>
        <p:spPr>
          <a:xfrm>
            <a:off x="-1" y="2628004"/>
            <a:ext cx="300937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66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123726"/>
            <a:ext cx="2304257" cy="703493"/>
          </a:xfrm>
          <a:prstGeom prst="rect">
            <a:avLst/>
          </a:prstGeom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8481" y="218794"/>
            <a:ext cx="876600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Etat </a:t>
            </a:r>
            <a:r>
              <a:rPr lang="fr-FR" altLang="fr-FR" sz="2800" b="1" dirty="0">
                <a:latin typeface="Agency FB" panose="020B0503020202020204" pitchFamily="34" charset="0"/>
              </a:rPr>
              <a:t>d’avancement - </a:t>
            </a:r>
            <a:r>
              <a:rPr lang="fr-FR" sz="2800" b="1" dirty="0" smtClean="0">
                <a:latin typeface="Agency FB" panose="020B0503020202020204" pitchFamily="34" charset="0"/>
              </a:rPr>
              <a:t>Axe </a:t>
            </a:r>
            <a:r>
              <a:rPr lang="fr-FR" sz="2800" b="1" dirty="0">
                <a:latin typeface="Agency FB" panose="020B0503020202020204" pitchFamily="34" charset="0"/>
              </a:rPr>
              <a:t>2</a:t>
            </a:r>
            <a:r>
              <a:rPr lang="fr-FR" sz="2800" b="1" dirty="0" smtClean="0">
                <a:latin typeface="Agency FB" panose="020B0503020202020204" pitchFamily="34" charset="0"/>
              </a:rPr>
              <a:t> </a:t>
            </a:r>
            <a:r>
              <a:rPr lang="fr-FR" sz="2800" b="1" dirty="0">
                <a:latin typeface="Agency FB" panose="020B0503020202020204" pitchFamily="34" charset="0"/>
              </a:rPr>
              <a:t>– La Promesse Grand Site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874489"/>
              </p:ext>
            </p:extLst>
          </p:nvPr>
        </p:nvGraphicFramePr>
        <p:xfrm>
          <a:off x="322404" y="1134830"/>
          <a:ext cx="8642084" cy="51795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521"/>
                <a:gridCol w="1142924"/>
                <a:gridCol w="3888432"/>
                <a:gridCol w="1450207"/>
              </a:tblGrid>
              <a:tr h="820891">
                <a:tc>
                  <a:txBody>
                    <a:bodyPr/>
                    <a:lstStyle/>
                    <a:p>
                      <a:r>
                        <a:rPr lang="fr-FR" dirty="0" smtClean="0"/>
                        <a:t>Actions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MO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Etat d’avancement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Echéance</a:t>
                      </a:r>
                      <a:endParaRPr lang="fr-FR" dirty="0"/>
                    </a:p>
                  </a:txBody>
                  <a:tcPr/>
                </a:tc>
              </a:tr>
              <a:tr h="655086">
                <a:tc>
                  <a:txBody>
                    <a:bodyPr/>
                    <a:lstStyle/>
                    <a:p>
                      <a:r>
                        <a:rPr lang="fr-F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 : Accueil du public sur le Cap Fréhel et le doter d’un équipement pivot</a:t>
                      </a:r>
                      <a:endParaRPr lang="fr-FR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CELRL/Plévenon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Travaux commencés au pied du phare + sur le parking</a:t>
                      </a:r>
                    </a:p>
                    <a:p>
                      <a:endParaRPr lang="fr-FR" sz="1600" dirty="0" smtClean="0"/>
                    </a:p>
                    <a:p>
                      <a:r>
                        <a:rPr lang="fr-FR" sz="1600" dirty="0" smtClean="0"/>
                        <a:t>Etude scénographie lancée</a:t>
                      </a:r>
                      <a:r>
                        <a:rPr lang="fr-FR" sz="1600" baseline="0" dirty="0" smtClean="0"/>
                        <a:t> pour le phare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2019</a:t>
                      </a:r>
                    </a:p>
                    <a:p>
                      <a:endParaRPr lang="fr-FR" sz="1600" dirty="0" smtClean="0"/>
                    </a:p>
                    <a:p>
                      <a:endParaRPr lang="fr-FR" sz="1600" dirty="0" smtClean="0"/>
                    </a:p>
                    <a:p>
                      <a:r>
                        <a:rPr lang="fr-FR" sz="1600" dirty="0" smtClean="0"/>
                        <a:t>2023</a:t>
                      </a:r>
                      <a:endParaRPr lang="fr-FR" sz="1600" dirty="0"/>
                    </a:p>
                  </a:txBody>
                  <a:tcPr/>
                </a:tc>
              </a:tr>
              <a:tr h="698291">
                <a:tc>
                  <a:txBody>
                    <a:bodyPr/>
                    <a:lstStyle/>
                    <a:p>
                      <a:r>
                        <a:rPr lang="fr-F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 : Créer des outils d’interprétation</a:t>
                      </a:r>
                      <a:endParaRPr lang="fr-FR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GS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Ciblage</a:t>
                      </a:r>
                      <a:r>
                        <a:rPr lang="fr-FR" sz="1600" baseline="0" dirty="0" smtClean="0"/>
                        <a:t> : « Activités économiques traditionnelles ».  Travail sur scénarios et outils à développer en cours.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1 scénario en </a:t>
                      </a:r>
                      <a:r>
                        <a:rPr lang="fr-FR" sz="1600" baseline="0" dirty="0" smtClean="0"/>
                        <a:t>mars 2019 sur l’</a:t>
                      </a:r>
                      <a:r>
                        <a:rPr lang="fr-FR" sz="1600" baseline="0" dirty="0" err="1" smtClean="0"/>
                        <a:t>Islet</a:t>
                      </a:r>
                      <a:r>
                        <a:rPr lang="fr-FR" sz="1600" baseline="0" dirty="0" smtClean="0"/>
                        <a:t> </a:t>
                      </a:r>
                      <a:endParaRPr lang="fr-FR" sz="1600" dirty="0"/>
                    </a:p>
                  </a:txBody>
                  <a:tcPr/>
                </a:tc>
              </a:tr>
              <a:tr h="820891">
                <a:tc>
                  <a:txBody>
                    <a:bodyPr/>
                    <a:lstStyle/>
                    <a:p>
                      <a:r>
                        <a:rPr lang="fr-F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 : Requalifier les itinéraires de circulation automobile</a:t>
                      </a:r>
                      <a:endParaRPr lang="fr-FR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CD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Etude lancée 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Mars 2019</a:t>
                      </a:r>
                      <a:endParaRPr lang="fr-FR" sz="1600" dirty="0"/>
                    </a:p>
                  </a:txBody>
                  <a:tcPr/>
                </a:tc>
              </a:tr>
              <a:tr h="638616">
                <a:tc>
                  <a:txBody>
                    <a:bodyPr/>
                    <a:lstStyle/>
                    <a:p>
                      <a:r>
                        <a:rPr lang="fr-F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 : Charte architecturale,</a:t>
                      </a:r>
                    </a:p>
                    <a:p>
                      <a:r>
                        <a:rPr lang="fr-F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urbaine et paysagère</a:t>
                      </a:r>
                      <a:endParaRPr lang="fr-FR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GS 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1</a:t>
                      </a:r>
                      <a:r>
                        <a:rPr lang="fr-FR" sz="1600" baseline="30000" dirty="0" smtClean="0"/>
                        <a:t>er</a:t>
                      </a:r>
                      <a:r>
                        <a:rPr lang="fr-FR" sz="1600" baseline="0" dirty="0" smtClean="0"/>
                        <a:t> livrable réalisé avec le contexte, diagnostic, enjeux. Guide pour les porteurs de projets à finaliser pour mars 2019.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Mars</a:t>
                      </a:r>
                      <a:r>
                        <a:rPr lang="fr-FR" sz="1600" baseline="0" dirty="0" smtClean="0"/>
                        <a:t> 2019</a:t>
                      </a:r>
                      <a:endParaRPr lang="fr-FR" sz="1600" dirty="0"/>
                    </a:p>
                  </a:txBody>
                  <a:tcPr/>
                </a:tc>
              </a:tr>
              <a:tr h="820891">
                <a:tc>
                  <a:txBody>
                    <a:bodyPr/>
                    <a:lstStyle/>
                    <a:p>
                      <a:r>
                        <a:rPr lang="fr-F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 : Améliorer l’offre de randonnée + Tps Public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GS / CAD22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Un</a:t>
                      </a:r>
                      <a:r>
                        <a:rPr lang="fr-FR" sz="1600" baseline="0" dirty="0" smtClean="0"/>
                        <a:t> 1</a:t>
                      </a:r>
                      <a:r>
                        <a:rPr lang="fr-FR" sz="1600" baseline="30000" dirty="0" smtClean="0"/>
                        <a:t>er</a:t>
                      </a:r>
                      <a:r>
                        <a:rPr lang="fr-FR" sz="1600" baseline="0" dirty="0" smtClean="0"/>
                        <a:t> échange réalisé avec les partenaires en </a:t>
                      </a:r>
                      <a:r>
                        <a:rPr lang="fr-FR" sz="1600" baseline="0" dirty="0" err="1" smtClean="0"/>
                        <a:t>oct</a:t>
                      </a:r>
                      <a:r>
                        <a:rPr lang="fr-FR" sz="1600" baseline="0" dirty="0" smtClean="0"/>
                        <a:t> 2018. Rédaction en cours d’un Schéma des déplacements.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Mars 2019</a:t>
                      </a:r>
                      <a:endParaRPr lang="fr-FR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Étoile à 5 branches 10"/>
          <p:cNvSpPr/>
          <p:nvPr/>
        </p:nvSpPr>
        <p:spPr>
          <a:xfrm>
            <a:off x="12006" y="5661248"/>
            <a:ext cx="300937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</a:t>
            </a:r>
            <a:endParaRPr lang="fr-FR" dirty="0"/>
          </a:p>
        </p:txBody>
      </p:sp>
      <p:sp>
        <p:nvSpPr>
          <p:cNvPr id="12" name="Étoile à 5 branches 11"/>
          <p:cNvSpPr/>
          <p:nvPr/>
        </p:nvSpPr>
        <p:spPr>
          <a:xfrm>
            <a:off x="22591" y="2220668"/>
            <a:ext cx="300937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</a:t>
            </a:r>
            <a:endParaRPr lang="fr-FR" dirty="0"/>
          </a:p>
        </p:txBody>
      </p:sp>
      <p:sp>
        <p:nvSpPr>
          <p:cNvPr id="13" name="Étoile à 5 branches 12"/>
          <p:cNvSpPr/>
          <p:nvPr/>
        </p:nvSpPr>
        <p:spPr>
          <a:xfrm>
            <a:off x="22591" y="4869160"/>
            <a:ext cx="300937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</a:t>
            </a:r>
            <a:endParaRPr lang="fr-FR" dirty="0"/>
          </a:p>
        </p:txBody>
      </p:sp>
      <p:sp>
        <p:nvSpPr>
          <p:cNvPr id="14" name="Étoile à 5 branches 13"/>
          <p:cNvSpPr/>
          <p:nvPr/>
        </p:nvSpPr>
        <p:spPr>
          <a:xfrm>
            <a:off x="46081" y="4077072"/>
            <a:ext cx="300937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</a:t>
            </a:r>
            <a:endParaRPr lang="fr-FR" dirty="0"/>
          </a:p>
        </p:txBody>
      </p:sp>
      <p:sp>
        <p:nvSpPr>
          <p:cNvPr id="15" name="Étoile à 5 branches 14"/>
          <p:cNvSpPr/>
          <p:nvPr/>
        </p:nvSpPr>
        <p:spPr>
          <a:xfrm>
            <a:off x="22591" y="3140968"/>
            <a:ext cx="300937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20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123726"/>
            <a:ext cx="2304257" cy="703493"/>
          </a:xfrm>
          <a:prstGeom prst="rect">
            <a:avLst/>
          </a:prstGeom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-36512" y="404019"/>
            <a:ext cx="876600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Etat </a:t>
            </a:r>
            <a:r>
              <a:rPr lang="fr-FR" altLang="fr-FR" sz="2800" b="1" dirty="0">
                <a:latin typeface="Agency FB" panose="020B0503020202020204" pitchFamily="34" charset="0"/>
              </a:rPr>
              <a:t>d’avancement - </a:t>
            </a:r>
            <a:r>
              <a:rPr lang="fr-FR" sz="2800" b="1" dirty="0" smtClean="0">
                <a:latin typeface="Agency FB" panose="020B0503020202020204" pitchFamily="34" charset="0"/>
              </a:rPr>
              <a:t>Axe 3 </a:t>
            </a:r>
            <a:r>
              <a:rPr lang="fr-FR" sz="2800" b="1" dirty="0">
                <a:latin typeface="Agency FB" panose="020B0503020202020204" pitchFamily="34" charset="0"/>
              </a:rPr>
              <a:t>– L’économie du territoire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371233"/>
              </p:ext>
            </p:extLst>
          </p:nvPr>
        </p:nvGraphicFramePr>
        <p:xfrm>
          <a:off x="322405" y="1124744"/>
          <a:ext cx="8642084" cy="5586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521"/>
                <a:gridCol w="1142924"/>
                <a:gridCol w="3888432"/>
                <a:gridCol w="1450207"/>
              </a:tblGrid>
              <a:tr h="820891">
                <a:tc>
                  <a:txBody>
                    <a:bodyPr/>
                    <a:lstStyle/>
                    <a:p>
                      <a:r>
                        <a:rPr lang="fr-FR" dirty="0" smtClean="0"/>
                        <a:t>Actions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MO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Etat d’avancement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Echéance</a:t>
                      </a:r>
                      <a:endParaRPr lang="fr-FR" dirty="0"/>
                    </a:p>
                  </a:txBody>
                  <a:tcPr/>
                </a:tc>
              </a:tr>
              <a:tr h="655086">
                <a:tc>
                  <a:txBody>
                    <a:bodyPr/>
                    <a:lstStyle/>
                    <a:p>
                      <a:r>
                        <a:rPr lang="fr-F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 : Valoriser les campings</a:t>
                      </a:r>
                      <a:endParaRPr lang="fr-FR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Divers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Travaux</a:t>
                      </a:r>
                      <a:r>
                        <a:rPr lang="fr-FR" sz="1600" baseline="0" dirty="0" smtClean="0"/>
                        <a:t> divers réalisés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En cours</a:t>
                      </a:r>
                      <a:endParaRPr lang="fr-FR" sz="1600" dirty="0"/>
                    </a:p>
                  </a:txBody>
                  <a:tcPr/>
                </a:tc>
              </a:tr>
              <a:tr h="698291">
                <a:tc>
                  <a:txBody>
                    <a:bodyPr/>
                    <a:lstStyle/>
                    <a:p>
                      <a:r>
                        <a:rPr lang="fr-F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 : Faire émerger des points d’intérêt</a:t>
                      </a:r>
                      <a:endParaRPr lang="fr-FR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Divers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Les </a:t>
                      </a:r>
                      <a:r>
                        <a:rPr lang="fr-FR" sz="1600" dirty="0" err="1" smtClean="0"/>
                        <a:t>pré-programmes</a:t>
                      </a:r>
                      <a:r>
                        <a:rPr lang="fr-FR" sz="1600" baseline="0" dirty="0" smtClean="0"/>
                        <a:t> des scénographies des 4 lieux d’accueil sont présentés le 6/12.  </a:t>
                      </a:r>
                    </a:p>
                    <a:p>
                      <a:r>
                        <a:rPr lang="fr-FR" sz="1600" baseline="0" dirty="0" smtClean="0"/>
                        <a:t>2</a:t>
                      </a:r>
                      <a:r>
                        <a:rPr lang="fr-FR" sz="1600" baseline="30000" dirty="0" smtClean="0"/>
                        <a:t>e</a:t>
                      </a:r>
                      <a:r>
                        <a:rPr lang="fr-FR" sz="1600" baseline="0" dirty="0" smtClean="0"/>
                        <a:t> phase d’étude : février – mai 2019.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Automne 2019 pour criée et Plévenon.</a:t>
                      </a:r>
                      <a:endParaRPr lang="fr-FR" sz="1600" dirty="0"/>
                    </a:p>
                  </a:txBody>
                  <a:tcPr/>
                </a:tc>
              </a:tr>
              <a:tr h="820891">
                <a:tc>
                  <a:txBody>
                    <a:bodyPr/>
                    <a:lstStyle/>
                    <a:p>
                      <a:r>
                        <a:rPr lang="fr-F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 : Valoriser l’offre de randonnée (web)</a:t>
                      </a:r>
                      <a:endParaRPr lang="fr-FR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GS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Réalisé sur le nouveau</a:t>
                      </a:r>
                      <a:r>
                        <a:rPr lang="fr-FR" sz="1600" baseline="0" dirty="0" smtClean="0"/>
                        <a:t> site internet: </a:t>
                      </a:r>
                      <a:r>
                        <a:rPr lang="fr-FR" sz="1100" baseline="0" dirty="0" smtClean="0">
                          <a:hlinkClick r:id="rId3"/>
                        </a:rPr>
                        <a:t>https://grandsite-capserquyfrehel.com/visiter/partez-en-balade-en-randonnee/</a:t>
                      </a:r>
                      <a:r>
                        <a:rPr lang="fr-FR" sz="1100" baseline="0" dirty="0" smtClean="0"/>
                        <a:t> 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Fait</a:t>
                      </a:r>
                      <a:endParaRPr lang="fr-FR" sz="1600" dirty="0"/>
                    </a:p>
                  </a:txBody>
                  <a:tcPr/>
                </a:tc>
              </a:tr>
              <a:tr h="638616">
                <a:tc>
                  <a:txBody>
                    <a:bodyPr/>
                    <a:lstStyle/>
                    <a:p>
                      <a:r>
                        <a:rPr lang="fr-F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 : Valoriser les services adaptés aux randonneurs</a:t>
                      </a:r>
                      <a:endParaRPr lang="fr-FR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GS / CAD22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Etude et propositions en cours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Mars 2019</a:t>
                      </a:r>
                      <a:endParaRPr lang="fr-FR" sz="1600" dirty="0"/>
                    </a:p>
                  </a:txBody>
                  <a:tcPr/>
                </a:tc>
              </a:tr>
              <a:tr h="820891">
                <a:tc>
                  <a:txBody>
                    <a:bodyPr/>
                    <a:lstStyle/>
                    <a:p>
                      <a:r>
                        <a:rPr lang="fr-F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 : Mettre en œuvre une stratégie Grand Site de 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GS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/>
                        <a:t>Travaux</a:t>
                      </a:r>
                      <a:r>
                        <a:rPr lang="fr-FR" sz="1600" baseline="0" dirty="0" smtClean="0"/>
                        <a:t> divers réalisés</a:t>
                      </a:r>
                      <a:endParaRPr lang="fr-FR" sz="1600" dirty="0" smtClean="0"/>
                    </a:p>
                    <a:p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/>
                        <a:t>Travail</a:t>
                      </a:r>
                      <a:r>
                        <a:rPr lang="fr-FR" sz="1600" baseline="0" dirty="0" smtClean="0"/>
                        <a:t> continu</a:t>
                      </a:r>
                      <a:endParaRPr lang="fr-FR" sz="1600" dirty="0" smtClean="0"/>
                    </a:p>
                    <a:p>
                      <a:endParaRPr lang="fr-FR" sz="1600" dirty="0"/>
                    </a:p>
                  </a:txBody>
                  <a:tcPr/>
                </a:tc>
              </a:tr>
              <a:tr h="820891">
                <a:tc>
                  <a:txBody>
                    <a:bodyPr/>
                    <a:lstStyle/>
                    <a:p>
                      <a:r>
                        <a:rPr lang="fr-F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 : Valoriser une agriculture diversifiée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Divers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Poursuite actions BV/SAGE/PAV 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Travail</a:t>
                      </a:r>
                      <a:r>
                        <a:rPr lang="fr-FR" sz="1600" baseline="0" dirty="0" smtClean="0"/>
                        <a:t> continu</a:t>
                      </a:r>
                      <a:endParaRPr lang="fr-FR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Étoile à 5 branches 10"/>
          <p:cNvSpPr/>
          <p:nvPr/>
        </p:nvSpPr>
        <p:spPr>
          <a:xfrm>
            <a:off x="-12254" y="2060848"/>
            <a:ext cx="300937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</a:t>
            </a:r>
            <a:endParaRPr lang="fr-FR" dirty="0"/>
          </a:p>
        </p:txBody>
      </p:sp>
      <p:sp>
        <p:nvSpPr>
          <p:cNvPr id="12" name="Étoile à 5 branches 11"/>
          <p:cNvSpPr/>
          <p:nvPr/>
        </p:nvSpPr>
        <p:spPr>
          <a:xfrm>
            <a:off x="31390" y="4373488"/>
            <a:ext cx="300937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 rot="1118702">
            <a:off x="7513742" y="354888"/>
            <a:ext cx="1596577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Action 22 non engagée.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87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Action 9 : </a:t>
            </a: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Identifier et renforcer la vocation paysagère des haies bocagères et des petits boisements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 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77" y="2852936"/>
            <a:ext cx="5230463" cy="3274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 rot="20968568">
            <a:off x="125614" y="1751000"/>
            <a:ext cx="340127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Etude à valider en COPIL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705013" y="1556792"/>
            <a:ext cx="292305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000" dirty="0" smtClean="0"/>
              <a:t>Travail partenarial sur le calage du Cahier des charges de l’étude</a:t>
            </a:r>
            <a:endParaRPr lang="fr-FR" sz="2000" dirty="0"/>
          </a:p>
          <a:p>
            <a:pPr marL="285750" indent="-285750">
              <a:buFontTx/>
              <a:buChar char="-"/>
            </a:pPr>
            <a:r>
              <a:rPr lang="fr-FR" sz="2000" dirty="0" smtClean="0"/>
              <a:t>Choix du prestataire par le SM du GS</a:t>
            </a:r>
          </a:p>
          <a:p>
            <a:pPr marL="285750" indent="-285750">
              <a:buFontTx/>
              <a:buChar char="-"/>
            </a:pPr>
            <a:r>
              <a:rPr lang="fr-FR" sz="2000" dirty="0" smtClean="0"/>
              <a:t>2 Comités techniques (avec Collectivités notamment)</a:t>
            </a:r>
          </a:p>
          <a:p>
            <a:pPr marL="285750" indent="-285750">
              <a:buFontTx/>
              <a:buChar char="-"/>
            </a:pPr>
            <a:r>
              <a:rPr lang="fr-FR" sz="2000" dirty="0" smtClean="0"/>
              <a:t>Informations en Comité syndical du SM</a:t>
            </a:r>
          </a:p>
          <a:p>
            <a:pPr marL="285750" indent="-285750">
              <a:buFontTx/>
              <a:buChar char="-"/>
            </a:pPr>
            <a:endParaRPr lang="fr-FR" sz="2000" dirty="0"/>
          </a:p>
          <a:p>
            <a:r>
              <a:rPr lang="fr-FR" sz="2000" dirty="0"/>
              <a:t>Parallèlement, collecte de données diverses (notamment issues des </a:t>
            </a:r>
            <a:r>
              <a:rPr lang="fr-FR" sz="2000" dirty="0" smtClean="0"/>
              <a:t>BV…)</a:t>
            </a:r>
            <a:endParaRPr lang="fr-FR" sz="2000" dirty="0"/>
          </a:p>
          <a:p>
            <a:pPr marL="285750" indent="-285750">
              <a:buFontTx/>
              <a:buChar char="-"/>
            </a:pPr>
            <a:endParaRPr lang="fr-FR" sz="2000" dirty="0" smtClean="0"/>
          </a:p>
          <a:p>
            <a:pPr marL="285750" indent="-285750">
              <a:buFontTx/>
              <a:buChar char="-"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18837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Action 9 : </a:t>
            </a: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Identifier et renforcer la vocation paysagère des haies bocagères et des petits boisements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 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34618" y="1393612"/>
            <a:ext cx="86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Sommaire de l’étude boisement</a:t>
            </a:r>
            <a:endParaRPr lang="fr-FR" sz="2800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36" y="1916832"/>
            <a:ext cx="6478488" cy="460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641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Action 9 : </a:t>
            </a: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Identifier et renforcer la vocation paysagère des haies bocagères et des petits boisements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 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34618" y="1393612"/>
            <a:ext cx="86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Identification et statuts des boisements</a:t>
            </a:r>
            <a:endParaRPr lang="fr-FR" sz="2800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7226488" cy="487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16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Action 9 : </a:t>
            </a: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Identifier et renforcer la vocation paysagère des haies bocagères et des petits boisements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 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34618" y="1393612"/>
            <a:ext cx="8909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Parti pris : la dynamique des boisements le long des itinéraires </a:t>
            </a:r>
            <a:endParaRPr lang="fr-FR" sz="2800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37255"/>
            <a:ext cx="6556028" cy="456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5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Action 9 : </a:t>
            </a: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Identifier et renforcer la vocation paysagère des haies bocagères et des petits boisements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 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34618" y="1393612"/>
            <a:ext cx="8909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Parti pris : La dynamique des boisements le long des itinéraires </a:t>
            </a:r>
            <a:endParaRPr lang="fr-FR" sz="2800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07" y="1916832"/>
            <a:ext cx="6686896" cy="471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31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123726"/>
            <a:ext cx="2304257" cy="703493"/>
          </a:xfrm>
          <a:prstGeom prst="rect">
            <a:avLst/>
          </a:prstGeom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Action 9 : </a:t>
            </a: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Identifier et renforcer la vocation paysagère des haies bocagères et des petits boisements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 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23528" y="1988840"/>
            <a:ext cx="80894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à"/>
            </a:pPr>
            <a:r>
              <a:rPr lang="fr-FR" sz="2800" dirty="0" smtClean="0">
                <a:latin typeface="Agency FB" panose="020B0503020202020204" pitchFamily="34" charset="0"/>
              </a:rPr>
              <a:t>Quatre </a:t>
            </a:r>
            <a:r>
              <a:rPr lang="fr-FR" sz="2800" dirty="0">
                <a:latin typeface="Agency FB" panose="020B0503020202020204" pitchFamily="34" charset="0"/>
              </a:rPr>
              <a:t>enjeux </a:t>
            </a:r>
            <a:r>
              <a:rPr lang="fr-FR" sz="2800" dirty="0" smtClean="0">
                <a:latin typeface="Agency FB" panose="020B0503020202020204" pitchFamily="34" charset="0"/>
              </a:rPr>
              <a:t>paysagers identifiés </a:t>
            </a:r>
          </a:p>
          <a:p>
            <a:pPr marL="457200" indent="-457200">
              <a:buFont typeface="Wingdings" pitchFamily="2" charset="2"/>
              <a:buChar char="à"/>
            </a:pPr>
            <a:r>
              <a:rPr lang="fr-FR" sz="2800" dirty="0" smtClean="0">
                <a:latin typeface="Agency FB" panose="020B0503020202020204" pitchFamily="34" charset="0"/>
              </a:rPr>
              <a:t>Des zones prioritaires identifiées pour faciliter l’action des comcom, SAGE, propriétaires privés</a:t>
            </a:r>
          </a:p>
          <a:p>
            <a:pPr marL="457200" indent="-457200">
              <a:buFont typeface="Wingdings" pitchFamily="2" charset="2"/>
              <a:buChar char="à"/>
            </a:pPr>
            <a:r>
              <a:rPr lang="fr-FR" sz="2800" dirty="0" smtClean="0">
                <a:latin typeface="Agency FB" panose="020B0503020202020204" pitchFamily="34" charset="0"/>
              </a:rPr>
              <a:t>Des propositions d’actions pour les acteurs locaux</a:t>
            </a:r>
            <a:endParaRPr lang="fr-FR" sz="2800" dirty="0">
              <a:latin typeface="Agency FB" panose="020B0503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34618" y="1393612"/>
            <a:ext cx="86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Enjeux localisés et actions proposées</a:t>
            </a:r>
            <a:endParaRPr lang="fr-FR" sz="2800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46" y="4437112"/>
            <a:ext cx="2972403" cy="140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400128"/>
            <a:ext cx="2484691" cy="140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86" y="4437112"/>
            <a:ext cx="2359720" cy="13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08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123726"/>
            <a:ext cx="2304257" cy="703493"/>
          </a:xfrm>
          <a:prstGeom prst="rect">
            <a:avLst/>
          </a:prstGeom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2942" y="1460102"/>
            <a:ext cx="8147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dirty="0">
                <a:solidFill>
                  <a:srgbClr val="388BC8"/>
                </a:solidFill>
                <a:latin typeface="Agency FB" panose="020B0503020202020204" pitchFamily="34" charset="0"/>
              </a:rPr>
              <a:t>Enjeux </a:t>
            </a:r>
            <a:r>
              <a:rPr lang="fr-FR" sz="2800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localisés et actions </a:t>
            </a:r>
            <a:r>
              <a:rPr lang="fr-FR" sz="2800" dirty="0">
                <a:solidFill>
                  <a:srgbClr val="388BC8"/>
                </a:solidFill>
                <a:latin typeface="Agency FB" panose="020B0503020202020204" pitchFamily="34" charset="0"/>
              </a:rPr>
              <a:t>proposées</a:t>
            </a:r>
          </a:p>
        </p:txBody>
      </p:sp>
      <p:sp>
        <p:nvSpPr>
          <p:cNvPr id="4" name="Rectangle 3"/>
          <p:cNvSpPr/>
          <p:nvPr/>
        </p:nvSpPr>
        <p:spPr>
          <a:xfrm>
            <a:off x="421464" y="2132856"/>
            <a:ext cx="84888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latin typeface="Agency FB" panose="020B0503020202020204" pitchFamily="34" charset="0"/>
              </a:rPr>
              <a:t>1 - La fermeture </a:t>
            </a:r>
            <a:r>
              <a:rPr lang="fr-FR" sz="2800" dirty="0">
                <a:latin typeface="Agency FB" panose="020B0503020202020204" pitchFamily="34" charset="0"/>
              </a:rPr>
              <a:t>des paysages littoraux par un cordon boisé</a:t>
            </a:r>
          </a:p>
          <a:p>
            <a:r>
              <a:rPr lang="fr-FR" sz="2800" dirty="0" smtClean="0">
                <a:latin typeface="Agency FB" panose="020B0503020202020204" pitchFamily="34" charset="0"/>
              </a:rPr>
              <a:t>2- La disparition </a:t>
            </a:r>
            <a:r>
              <a:rPr lang="fr-FR" sz="2800" dirty="0">
                <a:latin typeface="Agency FB" panose="020B0503020202020204" pitchFamily="34" charset="0"/>
              </a:rPr>
              <a:t>des haies bocagères et des vergers</a:t>
            </a:r>
          </a:p>
          <a:p>
            <a:r>
              <a:rPr lang="fr-FR" sz="2800" dirty="0" smtClean="0">
                <a:latin typeface="Agency FB" panose="020B0503020202020204" pitchFamily="34" charset="0"/>
              </a:rPr>
              <a:t>3- La plantation </a:t>
            </a:r>
            <a:r>
              <a:rPr lang="fr-FR" sz="2800" dirty="0">
                <a:latin typeface="Agency FB" panose="020B0503020202020204" pitchFamily="34" charset="0"/>
              </a:rPr>
              <a:t>de haies bocagères le long des axes de circulation</a:t>
            </a:r>
          </a:p>
          <a:p>
            <a:r>
              <a:rPr lang="fr-FR" sz="2800" dirty="0">
                <a:latin typeface="Agency FB" panose="020B0503020202020204" pitchFamily="34" charset="0"/>
              </a:rPr>
              <a:t>4- </a:t>
            </a:r>
            <a:r>
              <a:rPr lang="fr-FR" sz="2800" dirty="0" smtClean="0">
                <a:latin typeface="Agency FB" panose="020B0503020202020204" pitchFamily="34" charset="0"/>
              </a:rPr>
              <a:t>Le choix </a:t>
            </a:r>
            <a:r>
              <a:rPr lang="fr-FR" sz="2800" dirty="0">
                <a:latin typeface="Agency FB" panose="020B0503020202020204" pitchFamily="34" charset="0"/>
              </a:rPr>
              <a:t>des essences plantées et </a:t>
            </a:r>
            <a:r>
              <a:rPr lang="fr-FR" sz="2800" dirty="0" smtClean="0">
                <a:latin typeface="Agency FB" panose="020B0503020202020204" pitchFamily="34" charset="0"/>
              </a:rPr>
              <a:t>leur résonnance </a:t>
            </a:r>
            <a:r>
              <a:rPr lang="fr-FR" sz="2800" dirty="0">
                <a:latin typeface="Agency FB" panose="020B0503020202020204" pitchFamily="34" charset="0"/>
              </a:rPr>
              <a:t>avec le grand paysage</a:t>
            </a:r>
          </a:p>
          <a:p>
            <a:endParaRPr lang="fr-FR" sz="2800" dirty="0">
              <a:latin typeface="Agency FB" panose="020B0503020202020204" pitchFamily="34" charset="0"/>
            </a:endParaRPr>
          </a:p>
          <a:p>
            <a:r>
              <a:rPr lang="fr-FR" sz="2800" dirty="0" smtClean="0">
                <a:latin typeface="Agency FB" panose="020B0503020202020204" pitchFamily="34" charset="0"/>
              </a:rPr>
              <a:t>L’étude inclut une carte </a:t>
            </a:r>
            <a:r>
              <a:rPr lang="fr-FR" sz="2800" dirty="0">
                <a:latin typeface="Agency FB" panose="020B0503020202020204" pitchFamily="34" charset="0"/>
              </a:rPr>
              <a:t>de synthèse des objectifs de valorisation du paysage par les </a:t>
            </a:r>
            <a:r>
              <a:rPr lang="fr-FR" sz="2800" dirty="0" smtClean="0">
                <a:latin typeface="Agency FB" panose="020B0503020202020204" pitchFamily="34" charset="0"/>
              </a:rPr>
              <a:t>boisements pour aider les partenaires à cibler leur action</a:t>
            </a:r>
            <a:endParaRPr lang="fr-FR" sz="2800" dirty="0">
              <a:latin typeface="Agency FB" panose="020B0503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Action 9 : </a:t>
            </a: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Identifier et renforcer la vocation paysagère des haies bocagères et des petits boisements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 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38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331" y="-387424"/>
            <a:ext cx="11034939" cy="73573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3789040"/>
            <a:ext cx="9252520" cy="25922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3861048"/>
            <a:ext cx="7772400" cy="1686049"/>
          </a:xfrm>
        </p:spPr>
        <p:txBody>
          <a:bodyPr>
            <a:normAutofit fontScale="90000"/>
          </a:bodyPr>
          <a:lstStyle/>
          <a:p>
            <a:r>
              <a:rPr lang="fr-FR" sz="3200" dirty="0" smtClean="0">
                <a:latin typeface="Agency FB" panose="020B0503020202020204" pitchFamily="34" charset="0"/>
              </a:rPr>
              <a:t>Partie 1 :</a:t>
            </a:r>
            <a:br>
              <a:rPr lang="fr-FR" sz="3200" dirty="0" smtClean="0">
                <a:latin typeface="Agency FB" panose="020B0503020202020204" pitchFamily="34" charset="0"/>
              </a:rPr>
            </a:br>
            <a:r>
              <a:rPr lang="fr-FR" sz="4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Signature de la convention de partenariats OGS</a:t>
            </a:r>
            <a:endParaRPr lang="fr-FR" sz="4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383" y="5666996"/>
            <a:ext cx="2339754" cy="71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6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2942" y="1321604"/>
            <a:ext cx="8147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dirty="0">
                <a:solidFill>
                  <a:srgbClr val="388BC8"/>
                </a:solidFill>
                <a:latin typeface="Agency FB" panose="020B0503020202020204" pitchFamily="34" charset="0"/>
              </a:rPr>
              <a:t>Enjeux </a:t>
            </a:r>
            <a:r>
              <a:rPr lang="fr-FR" sz="2800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localisés et </a:t>
            </a:r>
            <a:r>
              <a:rPr lang="fr-FR" sz="2800" dirty="0">
                <a:solidFill>
                  <a:srgbClr val="388BC8"/>
                </a:solidFill>
                <a:latin typeface="Agency FB" panose="020B0503020202020204" pitchFamily="34" charset="0"/>
              </a:rPr>
              <a:t>actions proposées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Action 9 : </a:t>
            </a: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Identifier et renforcer la vocation paysagère des haies bocagères et des petits boisements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 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1" y="1772816"/>
            <a:ext cx="7462955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668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2942" y="1321604"/>
            <a:ext cx="8147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dirty="0">
                <a:solidFill>
                  <a:srgbClr val="388BC8"/>
                </a:solidFill>
                <a:latin typeface="Agency FB" panose="020B0503020202020204" pitchFamily="34" charset="0"/>
              </a:rPr>
              <a:t>Enjeux </a:t>
            </a:r>
            <a:r>
              <a:rPr lang="fr-FR" sz="2800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localisés et </a:t>
            </a:r>
            <a:r>
              <a:rPr lang="fr-FR" sz="2800" dirty="0">
                <a:solidFill>
                  <a:srgbClr val="388BC8"/>
                </a:solidFill>
                <a:latin typeface="Agency FB" panose="020B0503020202020204" pitchFamily="34" charset="0"/>
              </a:rPr>
              <a:t>actions proposées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Action 9 : </a:t>
            </a: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Identifier et renforcer la vocation paysagère des haies bocagères et des petits boisements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 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1549"/>
            <a:ext cx="6851722" cy="445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123726"/>
            <a:ext cx="2304257" cy="70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0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123726"/>
            <a:ext cx="2304257" cy="703493"/>
          </a:xfrm>
          <a:prstGeom prst="rect">
            <a:avLst/>
          </a:prstGeom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Action 14 : Inscrire les valeurs du Grand Site dans le 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projet communal 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62721" y="1340768"/>
            <a:ext cx="86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Productions à valider :</a:t>
            </a:r>
            <a:endParaRPr lang="fr-FR" sz="2800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5344" y="1988840"/>
            <a:ext cx="82641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2800" b="1" dirty="0" smtClean="0">
                <a:latin typeface="Agency FB" panose="020B0503020202020204" pitchFamily="34" charset="0"/>
              </a:rPr>
              <a:t>Un </a:t>
            </a:r>
            <a:r>
              <a:rPr lang="fr-FR" sz="2800" b="1" dirty="0">
                <a:latin typeface="Agency FB" panose="020B0503020202020204" pitchFamily="34" charset="0"/>
              </a:rPr>
              <a:t>document de référence </a:t>
            </a:r>
            <a:r>
              <a:rPr lang="fr-FR" sz="2800" dirty="0">
                <a:latin typeface="Agency FB" panose="020B0503020202020204" pitchFamily="34" charset="0"/>
              </a:rPr>
              <a:t>permettant de définir les particularités du patrimoine bâti et paysager, de s’accorder sur les enjeux et des objectifs communs </a:t>
            </a:r>
            <a:r>
              <a:rPr lang="fr-FR" sz="2800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(validation le 17/12/18)</a:t>
            </a:r>
            <a:endParaRPr lang="fr-FR" sz="2800" dirty="0">
              <a:solidFill>
                <a:srgbClr val="FF0000"/>
              </a:solidFill>
              <a:latin typeface="Agency FB" panose="020B0503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2800" b="1" dirty="0">
                <a:latin typeface="Agency FB" panose="020B0503020202020204" pitchFamily="34" charset="0"/>
              </a:rPr>
              <a:t>Un guide </a:t>
            </a:r>
            <a:r>
              <a:rPr lang="fr-FR" sz="2800" dirty="0">
                <a:latin typeface="Agency FB" panose="020B0503020202020204" pitchFamily="34" charset="0"/>
              </a:rPr>
              <a:t>à destination des porteurs de projets pour que chacun agisse pour un paysage de qualité sur le Grand </a:t>
            </a:r>
            <a:r>
              <a:rPr lang="fr-FR" sz="2800" dirty="0" smtClean="0">
                <a:latin typeface="Agency FB" panose="020B0503020202020204" pitchFamily="34" charset="0"/>
              </a:rPr>
              <a:t>Site </a:t>
            </a:r>
            <a:r>
              <a:rPr lang="fr-FR" sz="2800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(validation le 15/03/19)</a:t>
            </a:r>
            <a:endParaRPr lang="fr-FR" sz="2800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25144"/>
            <a:ext cx="55911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 rot="526101">
            <a:off x="4774937" y="1182728"/>
            <a:ext cx="375164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Document à valider en COPIL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19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123726"/>
            <a:ext cx="2304257" cy="703493"/>
          </a:xfrm>
          <a:prstGeom prst="rect">
            <a:avLst/>
          </a:prstGeom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Action 14 : Inscrire les valeurs du Grand Site dans le 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projet communal 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98935" y="1484784"/>
            <a:ext cx="708543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 smtClean="0"/>
          </a:p>
          <a:p>
            <a:pPr marL="285750" indent="-285750">
              <a:buFontTx/>
              <a:buChar char="-"/>
            </a:pPr>
            <a:r>
              <a:rPr lang="fr-FR" sz="2000" dirty="0" smtClean="0"/>
              <a:t>Travail partenarial / Conventionnements CAUE 22 (volet urba) + ADAC (volet archi)</a:t>
            </a:r>
            <a:endParaRPr lang="fr-FR" sz="2000" dirty="0"/>
          </a:p>
          <a:p>
            <a:pPr marL="285750" indent="-285750">
              <a:buFontTx/>
              <a:buChar char="-"/>
            </a:pPr>
            <a:r>
              <a:rPr lang="fr-FR" sz="2000" dirty="0" smtClean="0"/>
              <a:t>Co-construction Cahier des charges volet paysager / Choix du prestataire par le SM du GS</a:t>
            </a:r>
          </a:p>
          <a:p>
            <a:pPr marL="285750" indent="-285750">
              <a:buFontTx/>
              <a:buChar char="-"/>
            </a:pPr>
            <a:r>
              <a:rPr lang="fr-FR" sz="2000" dirty="0" smtClean="0"/>
              <a:t>Choix par le SM d’un architecte, dans un second temps</a:t>
            </a:r>
          </a:p>
          <a:p>
            <a:pPr marL="285750" indent="-285750">
              <a:buFontTx/>
              <a:buChar char="-"/>
            </a:pPr>
            <a:r>
              <a:rPr lang="fr-FR" sz="2000" dirty="0" smtClean="0"/>
              <a:t>5 Ateliers techniques (avec Collectivités notamment) +                              5 Comités techniques (SM/CD/DREAL/DDTM/CAUE22/Archi/</a:t>
            </a:r>
            <a:r>
              <a:rPr lang="fr-FR" sz="2000" dirty="0" err="1" smtClean="0"/>
              <a:t>Inex</a:t>
            </a:r>
            <a:r>
              <a:rPr lang="fr-FR" sz="2000" dirty="0" smtClean="0"/>
              <a:t>)</a:t>
            </a:r>
          </a:p>
          <a:p>
            <a:endParaRPr lang="fr-FR" sz="2000" dirty="0"/>
          </a:p>
          <a:p>
            <a:r>
              <a:rPr lang="fr-FR" sz="2000" dirty="0" smtClean="0"/>
              <a:t>Parallèlement, collecte de données diverses (notamment issues des PLU… en attente pour </a:t>
            </a:r>
            <a:r>
              <a:rPr lang="fr-FR" sz="2000" dirty="0" err="1" smtClean="0"/>
              <a:t>PLUi</a:t>
            </a:r>
            <a:r>
              <a:rPr lang="fr-FR" sz="2000" dirty="0" smtClean="0"/>
              <a:t>)</a:t>
            </a:r>
          </a:p>
          <a:p>
            <a:pPr marL="285750" indent="-285750">
              <a:buFontTx/>
              <a:buChar char="-"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07821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65343" y="1198492"/>
            <a:ext cx="86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b="1" dirty="0" smtClean="0">
                <a:latin typeface="Agency FB" panose="020B0503020202020204" pitchFamily="34" charset="0"/>
              </a:rPr>
              <a:t>Sommaire du rapport de diagnostic / enjeux </a:t>
            </a:r>
            <a:endParaRPr 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Action 14 : Inscrire les valeurs du Grand Site dans le 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projet communal 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80" y="1883627"/>
            <a:ext cx="3644743" cy="485774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30" y="2027643"/>
            <a:ext cx="3324602" cy="478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65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65343" y="1268760"/>
            <a:ext cx="86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Les caractéristiques paysagères du Grand Site</a:t>
            </a:r>
            <a:endParaRPr lang="fr-FR" sz="2800" dirty="0">
              <a:solidFill>
                <a:schemeClr val="tx2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Action 14 : Inscrire les valeurs du Grand Site dans le 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projet communal 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5800725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29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Action 14 : Inscrire les valeurs du Grand Site dans le 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projet communal 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49" y="1803990"/>
            <a:ext cx="8614741" cy="306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43" y="4869160"/>
            <a:ext cx="55626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65343" y="1537628"/>
            <a:ext cx="86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b="1" dirty="0" smtClean="0">
                <a:latin typeface="Agency FB" panose="020B0503020202020204" pitchFamily="34" charset="0"/>
              </a:rPr>
              <a:t>Enjeux paysagers identifiés</a:t>
            </a:r>
            <a:endParaRPr lang="fr-FR" sz="28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3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65343" y="1537628"/>
            <a:ext cx="86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b="1" dirty="0" smtClean="0">
                <a:latin typeface="Agency FB" panose="020B0503020202020204" pitchFamily="34" charset="0"/>
              </a:rPr>
              <a:t>Enjeux liés à l’urbanisation</a:t>
            </a:r>
            <a:endParaRPr 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Action 14 : Inscrire les valeurs du Grand Site dans le 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projet communal 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00940"/>
            <a:ext cx="7621116" cy="4568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671" y="1315716"/>
            <a:ext cx="2912288" cy="78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57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65343" y="1537628"/>
            <a:ext cx="86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b="1" dirty="0" smtClean="0">
                <a:latin typeface="Agency FB" panose="020B0503020202020204" pitchFamily="34" charset="0"/>
              </a:rPr>
              <a:t>Enjeux liés à l’urbanisation</a:t>
            </a:r>
            <a:endParaRPr 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Action 14 : Inscrire les valeurs du Grand Site dans le 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projet communal 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74" y="2060848"/>
            <a:ext cx="8005674" cy="473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19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65343" y="1537628"/>
            <a:ext cx="86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b="1" dirty="0" smtClean="0">
                <a:latin typeface="Agency FB" panose="020B0503020202020204" pitchFamily="34" charset="0"/>
              </a:rPr>
              <a:t>Enjeux liés à l’architecture</a:t>
            </a:r>
            <a:endParaRPr 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Action 14 : Inscrire les valeurs du Grand Site dans le 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projet communal 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1" y="2132856"/>
            <a:ext cx="8597817" cy="229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43" y="4653136"/>
            <a:ext cx="55626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31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331" y="-387424"/>
            <a:ext cx="11034939" cy="73573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3789040"/>
            <a:ext cx="9252520" cy="25922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3861048"/>
            <a:ext cx="7772400" cy="1686049"/>
          </a:xfrm>
        </p:spPr>
        <p:txBody>
          <a:bodyPr>
            <a:normAutofit/>
          </a:bodyPr>
          <a:lstStyle/>
          <a:p>
            <a:r>
              <a:rPr lang="fr-FR" sz="3200" dirty="0" smtClean="0">
                <a:latin typeface="Agency FB" panose="020B0503020202020204" pitchFamily="34" charset="0"/>
              </a:rPr>
              <a:t>Partie 2 :</a:t>
            </a:r>
            <a:br>
              <a:rPr lang="fr-FR" sz="3200" dirty="0" smtClean="0">
                <a:latin typeface="Agency FB" panose="020B0503020202020204" pitchFamily="34" charset="0"/>
              </a:rPr>
            </a:br>
            <a:r>
              <a:rPr lang="fr-FR" sz="4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Candidature Grand Site de France</a:t>
            </a:r>
            <a:endParaRPr lang="fr-FR" sz="4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383" y="5666996"/>
            <a:ext cx="2339754" cy="71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8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65343" y="1537628"/>
            <a:ext cx="86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b="1" dirty="0" smtClean="0">
                <a:latin typeface="Agency FB" panose="020B0503020202020204" pitchFamily="34" charset="0"/>
              </a:rPr>
              <a:t>Enjeux liés à l’architecture</a:t>
            </a:r>
            <a:endParaRPr 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Action 14 : Inscrire les valeurs du Grand Site dans le 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projet communal 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11" y="2268507"/>
            <a:ext cx="6768401" cy="4400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84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65343" y="1340768"/>
            <a:ext cx="86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b="1" dirty="0" smtClean="0">
                <a:latin typeface="Agency FB" panose="020B0503020202020204" pitchFamily="34" charset="0"/>
              </a:rPr>
              <a:t>Sommaire du guide à destination des porteurs de projet</a:t>
            </a:r>
            <a:endParaRPr 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Action 14 : Inscrire les valeurs du Grand Site dans le 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projet communal 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0122" y="3068960"/>
            <a:ext cx="478593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Univers Condensed" panose="020B0606020202060204" pitchFamily="34" charset="0"/>
                <a:cs typeface="Lucida Sans Unicode" panose="020B0602030504020204" pitchFamily="34" charset="0"/>
              </a:rPr>
              <a:t>-    Avant-propos </a:t>
            </a:r>
            <a:r>
              <a:rPr lang="fr-FR" dirty="0">
                <a:latin typeface="Univers Condensed" panose="020B0606020202060204" pitchFamily="34" charset="0"/>
                <a:cs typeface="Lucida Sans Unicode" panose="020B0602030504020204" pitchFamily="34" charset="0"/>
              </a:rPr>
              <a:t>du Président 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Univers Condensed" panose="020B0606020202060204" pitchFamily="34" charset="0"/>
                <a:cs typeface="Lucida Sans Unicode" panose="020B0602030504020204" pitchFamily="34" charset="0"/>
              </a:rPr>
              <a:t>Contexte: Les </a:t>
            </a:r>
            <a:r>
              <a:rPr lang="fr-FR" dirty="0">
                <a:latin typeface="Univers Condensed" panose="020B0606020202060204" pitchFamily="34" charset="0"/>
                <a:cs typeface="Lucida Sans Unicode" panose="020B0602030504020204" pitchFamily="34" charset="0"/>
              </a:rPr>
              <a:t>paysages remarquables du GS et l’OGS </a:t>
            </a:r>
            <a:endParaRPr lang="fr-FR" dirty="0" smtClean="0">
              <a:latin typeface="Univers Condensed" panose="020B0606020202060204" pitchFamily="34" charset="0"/>
              <a:cs typeface="Lucida Sans Unicode" panose="020B0602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Univers Condensed" panose="020B0606020202060204" pitchFamily="34" charset="0"/>
                <a:cs typeface="Lucida Sans Unicode" panose="020B0602030504020204" pitchFamily="34" charset="0"/>
              </a:rPr>
              <a:t>Un </a:t>
            </a:r>
            <a:r>
              <a:rPr lang="fr-FR" dirty="0">
                <a:latin typeface="Univers Condensed" panose="020B0606020202060204" pitchFamily="34" charset="0"/>
                <a:cs typeface="Lucida Sans Unicode" panose="020B0602030504020204" pitchFamily="34" charset="0"/>
              </a:rPr>
              <a:t>préambule : ce qu’est ce </a:t>
            </a:r>
            <a:r>
              <a:rPr lang="fr-FR" b="1" dirty="0" smtClean="0">
                <a:latin typeface="Univers Condensed" panose="020B0606020202060204" pitchFamily="34" charset="0"/>
                <a:cs typeface="Lucida Sans Unicode" panose="020B0602030504020204" pitchFamily="34" charset="0"/>
              </a:rPr>
              <a:t>guide</a:t>
            </a:r>
            <a:endParaRPr lang="fr-FR" dirty="0">
              <a:latin typeface="Univers Condensed" panose="020B0606020202060204" pitchFamily="34" charset="0"/>
              <a:cs typeface="Lucida Sans Unicode" panose="020B0602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Univers Condensed" panose="020B0606020202060204" pitchFamily="34" charset="0"/>
                <a:cs typeface="Lucida Sans Unicode" panose="020B0602030504020204" pitchFamily="34" charset="0"/>
              </a:rPr>
              <a:t>Un sommaire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Univers Condensed" panose="020B0606020202060204" pitchFamily="34" charset="0"/>
                <a:cs typeface="Lucida Sans Unicode" panose="020B0602030504020204" pitchFamily="34" charset="0"/>
              </a:rPr>
              <a:t>Les </a:t>
            </a:r>
            <a:r>
              <a:rPr lang="fr-FR" dirty="0">
                <a:latin typeface="Univers Condensed" panose="020B0606020202060204" pitchFamily="34" charset="0"/>
                <a:cs typeface="Lucida Sans Unicode" panose="020B0602030504020204" pitchFamily="34" charset="0"/>
              </a:rPr>
              <a:t>entités paysagères du Grand Site et une synthèse des enjeux issus du </a:t>
            </a:r>
            <a:r>
              <a:rPr lang="fr-FR" dirty="0" smtClean="0">
                <a:latin typeface="Univers Condensed" panose="020B0606020202060204" pitchFamily="34" charset="0"/>
                <a:cs typeface="Lucida Sans Unicode" panose="020B0602030504020204" pitchFamily="34" charset="0"/>
              </a:rPr>
              <a:t>diagnostic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Univers Condensed" panose="020B0606020202060204" pitchFamily="34" charset="0"/>
                <a:cs typeface="Lucida Sans Unicode" panose="020B0602030504020204" pitchFamily="34" charset="0"/>
              </a:rPr>
              <a:t>Une </a:t>
            </a:r>
            <a:r>
              <a:rPr lang="fr-FR" dirty="0">
                <a:latin typeface="Univers Condensed" panose="020B0606020202060204" pitchFamily="34" charset="0"/>
                <a:cs typeface="Lucida Sans Unicode" panose="020B0602030504020204" pitchFamily="34" charset="0"/>
              </a:rPr>
              <a:t>introduction des fiches thématiques avec mode d’emploi </a:t>
            </a:r>
            <a:endParaRPr lang="fr-FR" dirty="0" smtClean="0">
              <a:latin typeface="Univers Condensed" panose="020B0606020202060204" pitchFamily="34" charset="0"/>
              <a:cs typeface="Lucida Sans Unicode" panose="020B0602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Univers Condensed" panose="020B0606020202060204" pitchFamily="34" charset="0"/>
                <a:cs typeface="Lucida Sans Unicode" panose="020B0602030504020204" pitchFamily="34" charset="0"/>
              </a:rPr>
              <a:t>Les </a:t>
            </a:r>
            <a:r>
              <a:rPr lang="fr-FR" dirty="0">
                <a:latin typeface="Univers Condensed" panose="020B0606020202060204" pitchFamily="34" charset="0"/>
                <a:cs typeface="Lucida Sans Unicode" panose="020B0602030504020204" pitchFamily="34" charset="0"/>
              </a:rPr>
              <a:t>fiches thématiques </a:t>
            </a:r>
            <a:endParaRPr lang="fr-FR" dirty="0" smtClean="0">
              <a:latin typeface="Univers Condensed" panose="020B0606020202060204" pitchFamily="34" charset="0"/>
              <a:cs typeface="Lucida Sans Unicode" panose="020B0602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Univers Condensed" panose="020B0606020202060204" pitchFamily="34" charset="0"/>
                <a:cs typeface="Lucida Sans Unicode" panose="020B0602030504020204" pitchFamily="34" charset="0"/>
              </a:rPr>
              <a:t>«</a:t>
            </a:r>
            <a:r>
              <a:rPr lang="fr-FR" dirty="0">
                <a:latin typeface="Univers Condensed" panose="020B0606020202060204" pitchFamily="34" charset="0"/>
                <a:cs typeface="Lucida Sans Unicode" panose="020B0602030504020204" pitchFamily="34" charset="0"/>
              </a:rPr>
              <a:t> Les communes s’engagent » </a:t>
            </a:r>
            <a:endParaRPr lang="fr-FR" dirty="0" smtClean="0">
              <a:latin typeface="Univers Condensed" panose="020B0606020202060204" pitchFamily="34" charset="0"/>
              <a:cs typeface="Lucida Sans Unicode" panose="020B0602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Univers Condensed" panose="020B0606020202060204" pitchFamily="34" charset="0"/>
                <a:cs typeface="Lucida Sans Unicode" panose="020B0602030504020204" pitchFamily="34" charset="0"/>
              </a:rPr>
              <a:t>Remerciements</a:t>
            </a:r>
            <a:endParaRPr lang="fr-FR" dirty="0">
              <a:latin typeface="Univers Condensed" panose="020B060602020206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224" y="2420888"/>
            <a:ext cx="3095216" cy="442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868144" y="4273351"/>
            <a:ext cx="259228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7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Univers Condensed" panose="020B0606020202060204" pitchFamily="34" charset="0"/>
              </a:rPr>
              <a:t>« Guide pratique et conseils pour les habitants, les élus et les porteurs de projets d’aménagement des communes d’Erquy, Fréhel, Plévenon et Plurien» </a:t>
            </a:r>
            <a:endParaRPr lang="fr-FR" sz="700" dirty="0">
              <a:solidFill>
                <a:schemeClr val="tx2">
                  <a:lumMod val="60000"/>
                  <a:lumOff val="40000"/>
                </a:schemeClr>
              </a:solidFill>
              <a:latin typeface="Univers Condensed" panose="020B060602020206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12943" y="2021939"/>
            <a:ext cx="814748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Univers Condensed" panose="020B0606020202060204" pitchFamily="34" charset="0"/>
              </a:rPr>
              <a:t>« Guide pratique et conseils pour les habitants, les élus et les porteurs de projets d’aménagement des communes d’Erquy, Fréhel, Plévenon et Plurien» </a:t>
            </a:r>
            <a:endParaRPr lang="fr-FR" sz="2400" dirty="0">
              <a:solidFill>
                <a:schemeClr val="tx2">
                  <a:lumMod val="60000"/>
                  <a:lumOff val="40000"/>
                </a:schemeClr>
              </a:solidFill>
              <a:latin typeface="Univers Condensed" panose="020B06060202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32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65343" y="1537628"/>
            <a:ext cx="86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b="1" dirty="0" smtClean="0">
                <a:latin typeface="Agency FB" panose="020B0503020202020204" pitchFamily="34" charset="0"/>
              </a:rPr>
              <a:t>Exemple de fiche thématique : valorisation du patrimoine (1)</a:t>
            </a:r>
            <a:endParaRPr 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Action 14 : Inscrire les valeurs du Grand Site dans le 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projet communal 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08" y="2060848"/>
            <a:ext cx="3203567" cy="454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806" y="1988840"/>
            <a:ext cx="3211789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12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65343" y="1537628"/>
            <a:ext cx="86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b="1" dirty="0" smtClean="0">
                <a:latin typeface="Agency FB" panose="020B0503020202020204" pitchFamily="34" charset="0"/>
              </a:rPr>
              <a:t>Exemple de fiche thématique : valorisation du patrimoine (2)</a:t>
            </a:r>
            <a:endParaRPr 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Action 14 : Inscrire les valeurs du Grand Site dans le 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projet communal 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08" y="2060848"/>
            <a:ext cx="3199582" cy="453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276872"/>
            <a:ext cx="3069357" cy="438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855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65343" y="1537628"/>
            <a:ext cx="86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b="1" dirty="0" smtClean="0">
                <a:latin typeface="Agency FB" panose="020B0503020202020204" pitchFamily="34" charset="0"/>
              </a:rPr>
              <a:t>Exemple de fiche thématique : valorisation du patrimoine (3)</a:t>
            </a:r>
            <a:endParaRPr 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Action 14 : Inscrire les valeurs du Grand Site dans le 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projet communal 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98" y="2047301"/>
            <a:ext cx="3084334" cy="453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204864"/>
            <a:ext cx="3022623" cy="434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74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65343" y="1537628"/>
            <a:ext cx="86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b="1" dirty="0" smtClean="0">
                <a:latin typeface="Agency FB" panose="020B0503020202020204" pitchFamily="34" charset="0"/>
              </a:rPr>
              <a:t>Exemple de fiche thématique : valorisation du patrimoine (4)</a:t>
            </a:r>
            <a:endParaRPr 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Action 14 : Inscrire les valeurs du Grand Site dans le 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projet communal 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37" y="2132856"/>
            <a:ext cx="3051973" cy="426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04864"/>
            <a:ext cx="2914200" cy="40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27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123726"/>
            <a:ext cx="2304257" cy="703493"/>
          </a:xfrm>
          <a:prstGeom prst="rect">
            <a:avLst/>
          </a:prstGeom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15616" y="404019"/>
            <a:ext cx="7613880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Prochaines </a:t>
            </a:r>
            <a:r>
              <a:rPr lang="fr-FR" altLang="fr-FR" sz="2800" b="1" dirty="0">
                <a:latin typeface="Agency FB" panose="020B0503020202020204" pitchFamily="34" charset="0"/>
              </a:rPr>
              <a:t>validations au COPIL OGS du 17 décembre </a:t>
            </a:r>
            <a:r>
              <a:rPr lang="fr-FR" altLang="fr-FR" sz="2800" b="1" dirty="0" smtClean="0">
                <a:latin typeface="Agency FB" panose="020B0503020202020204" pitchFamily="34" charset="0"/>
              </a:rPr>
              <a:t>2018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943" y="2124139"/>
            <a:ext cx="841655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latin typeface="Agency FB" panose="020B0503020202020204" pitchFamily="34" charset="0"/>
              </a:rPr>
              <a:t>Le Syndicat Mixte Grand Site coordonne de nombreuses études/réflexions actuellement qui devraient aboutir à des actions concrètes pour un développement plus durable du territoire. </a:t>
            </a:r>
          </a:p>
          <a:p>
            <a:endParaRPr lang="fr-FR" sz="2400" dirty="0">
              <a:latin typeface="Agency FB" panose="020B0503020202020204" pitchFamily="34" charset="0"/>
            </a:endParaRPr>
          </a:p>
          <a:p>
            <a:r>
              <a:rPr lang="fr-FR" sz="2400" dirty="0" smtClean="0">
                <a:latin typeface="Agency FB" panose="020B0503020202020204" pitchFamily="34" charset="0"/>
              </a:rPr>
              <a:t>Afin qu’il y ait un vrai changement sur le terrain, une appropriation des enjeux doit avoir lieu et une mise en œuvre des propositions</a:t>
            </a:r>
            <a:r>
              <a:rPr lang="fr-FR" sz="2400" dirty="0">
                <a:latin typeface="Agency FB" panose="020B0503020202020204" pitchFamily="34" charset="0"/>
              </a:rPr>
              <a:t> </a:t>
            </a:r>
            <a:r>
              <a:rPr lang="fr-FR" sz="2400" dirty="0" smtClean="0">
                <a:latin typeface="Agency FB" panose="020B0503020202020204" pitchFamily="34" charset="0"/>
              </a:rPr>
              <a:t>par les différents maîtres d’ouvrages fléchés.</a:t>
            </a:r>
          </a:p>
          <a:p>
            <a:endParaRPr lang="fr-FR" sz="2400" dirty="0">
              <a:latin typeface="Agency FB" panose="020B0503020202020204" pitchFamily="34" charset="0"/>
            </a:endParaRPr>
          </a:p>
          <a:p>
            <a:r>
              <a:rPr lang="fr-FR" sz="2400" dirty="0" smtClean="0">
                <a:latin typeface="Agency FB" panose="020B0503020202020204" pitchFamily="34" charset="0"/>
              </a:rPr>
              <a:t>Le COPIL OGS de décembre est donc l’occasion de rappeler cet objectif. Un travail sur ces aspects sera à approfondir début 2019 (une nouvelle convention de partenariats ?).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12943" y="1360843"/>
            <a:ext cx="80670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2800" b="1" dirty="0" smtClean="0">
                <a:solidFill>
                  <a:srgbClr val="388BC8"/>
                </a:solidFill>
                <a:latin typeface="Arial"/>
                <a:cs typeface="Arial"/>
              </a:rPr>
              <a:t>→ </a:t>
            </a:r>
            <a:r>
              <a:rPr lang="fr-FR" alt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La </a:t>
            </a:r>
            <a:r>
              <a:rPr lang="fr-FR" alt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diffusion des travaux et la sensibilisation des acteurs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327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65343" y="1537628"/>
            <a:ext cx="86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b="1" dirty="0" smtClean="0">
                <a:latin typeface="Agency FB" panose="020B0503020202020204" pitchFamily="34" charset="0"/>
              </a:rPr>
              <a:t>Les objectifs de l’étude</a:t>
            </a:r>
            <a:endParaRPr 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Action 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11 et 17 : Faire émerger des points d’intérêts et améliorer l’accueil au Cap Fréhel 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39552" y="2660719"/>
            <a:ext cx="8189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/>
              <a:t>Les objectifs de la prestation</a:t>
            </a:r>
            <a:r>
              <a:rPr lang="fr-FR" dirty="0"/>
              <a:t> pour le Grand Site sont d’aboutir à des propositions concrètes de mise en réseau des maisons de sites, d’aménagement et de scénographie de chaque site, avec des coûts d’investissement et de fonctionnement clairement identifiés.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45" y="4245546"/>
            <a:ext cx="1810891" cy="194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245546"/>
            <a:ext cx="1440160" cy="19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770" y="4245546"/>
            <a:ext cx="2058654" cy="19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245546"/>
            <a:ext cx="2439887" cy="19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 rot="526101">
            <a:off x="5234057" y="1546446"/>
            <a:ext cx="3751640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Pré-programme à valider                en COPIL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76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Action 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11 et 17 : Faire émerger des points d’intérêts et améliorer l’accueil au Cap Fréhel 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58521" y="2204864"/>
            <a:ext cx="83518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/>
              <a:t>Les </a:t>
            </a:r>
            <a:r>
              <a:rPr lang="fr-FR" u="sng" dirty="0" smtClean="0"/>
              <a:t>objectifs </a:t>
            </a:r>
            <a:r>
              <a:rPr lang="fr-FR" u="sng" dirty="0"/>
              <a:t>opérationnels :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 smtClean="0"/>
              <a:t>Améliorer </a:t>
            </a:r>
            <a:r>
              <a:rPr lang="fr-FR" dirty="0"/>
              <a:t>la visite du Grand </a:t>
            </a:r>
            <a:r>
              <a:rPr lang="fr-FR" dirty="0" smtClean="0"/>
              <a:t>Site toute l’année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Faire </a:t>
            </a:r>
            <a:r>
              <a:rPr lang="fr-FR" dirty="0"/>
              <a:t>sentir l'identité Grand Site au visiteur et au résident </a:t>
            </a:r>
            <a:r>
              <a:rPr lang="fr-FR" dirty="0" smtClean="0"/>
              <a:t>permanent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Sensibiliser </a:t>
            </a:r>
            <a:r>
              <a:rPr lang="fr-FR" dirty="0"/>
              <a:t>les visiteurs </a:t>
            </a:r>
            <a:r>
              <a:rPr lang="fr-FR" dirty="0" smtClean="0"/>
              <a:t>au patrimoine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 smtClean="0"/>
              <a:t>Inviter </a:t>
            </a:r>
            <a:r>
              <a:rPr lang="fr-FR" dirty="0"/>
              <a:t>le visiteur à parcourir le Grand Site dans son </a:t>
            </a:r>
            <a:r>
              <a:rPr lang="fr-FR" dirty="0" smtClean="0"/>
              <a:t>ensemble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Inscrire </a:t>
            </a:r>
            <a:r>
              <a:rPr lang="fr-FR" dirty="0"/>
              <a:t>cet espace dans le réseau des équipements touristiques de la </a:t>
            </a:r>
            <a:r>
              <a:rPr lang="fr-FR" dirty="0" smtClean="0"/>
              <a:t>région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Soutenir l'économie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Intégrer </a:t>
            </a:r>
            <a:r>
              <a:rPr lang="fr-FR" dirty="0"/>
              <a:t>et prendre en compte l'offre des territoires des destinations régionales </a:t>
            </a:r>
            <a:r>
              <a:rPr lang="fr-FR" dirty="0" smtClean="0"/>
              <a:t>pour </a:t>
            </a:r>
            <a:r>
              <a:rPr lang="fr-FR" dirty="0"/>
              <a:t>diffuser les flux touristiques. </a:t>
            </a:r>
          </a:p>
          <a:p>
            <a:r>
              <a:rPr lang="fr-FR" dirty="0"/>
              <a:t> </a:t>
            </a:r>
          </a:p>
          <a:p>
            <a:r>
              <a:rPr lang="fr-FR" dirty="0" smtClean="0"/>
              <a:t>Le </a:t>
            </a:r>
            <a:r>
              <a:rPr lang="fr-FR" dirty="0"/>
              <a:t>défi consiste à imaginer des espaces qui « répondent » à l’univers particulier du territoire, dans le respect de « l’esprit des lieux », cher à la politique nationale des Grands Sites.</a:t>
            </a:r>
          </a:p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65343" y="1537628"/>
            <a:ext cx="86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b="1" dirty="0" smtClean="0">
                <a:latin typeface="Agency FB" panose="020B0503020202020204" pitchFamily="34" charset="0"/>
              </a:rPr>
              <a:t>Les objectifs de l’étude</a:t>
            </a:r>
            <a:endParaRPr lang="fr-FR" sz="28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10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Action 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11 et 17 : Faire émerger des points d’intérêts et améliorer l’accueil au Cap Fréhel 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98935" y="1535301"/>
            <a:ext cx="708543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 smtClean="0"/>
          </a:p>
          <a:p>
            <a:pPr marL="285750" indent="-285750">
              <a:buFontTx/>
              <a:buChar char="-"/>
            </a:pPr>
            <a:r>
              <a:rPr lang="fr-FR" sz="2000" dirty="0" smtClean="0"/>
              <a:t>Co-construction Cahier des charges Etude</a:t>
            </a:r>
          </a:p>
          <a:p>
            <a:pPr marL="285750" indent="-285750">
              <a:buFontTx/>
              <a:buChar char="-"/>
            </a:pPr>
            <a:r>
              <a:rPr lang="fr-FR" sz="2000" dirty="0" smtClean="0"/>
              <a:t>Organisation d’un jury (SM + propriétaires/gestionnaires Maisons de Sites + Maires + VP tourisme agglos + CAD), choix partagé du prestataire</a:t>
            </a:r>
          </a:p>
          <a:p>
            <a:pPr marL="285750" indent="-285750">
              <a:buFontTx/>
              <a:buChar char="-"/>
            </a:pPr>
            <a:r>
              <a:rPr lang="fr-FR" sz="2000" dirty="0" smtClean="0"/>
              <a:t>2 Réunions de présentation + 4 jours de terrain, avec entretiens multiples</a:t>
            </a:r>
          </a:p>
          <a:p>
            <a:endParaRPr lang="fr-FR" sz="2000" dirty="0"/>
          </a:p>
          <a:p>
            <a:r>
              <a:rPr lang="fr-FR" sz="2000" dirty="0" smtClean="0"/>
              <a:t>Parallèlement, collecte de données diverses (notamment issues du RGSF/Maisons de sites diverses…)</a:t>
            </a:r>
          </a:p>
          <a:p>
            <a:pPr marL="285750" indent="-285750">
              <a:buFontTx/>
              <a:buChar char="-"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16535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123726"/>
            <a:ext cx="2304257" cy="703493"/>
          </a:xfrm>
          <a:prstGeom prst="rect">
            <a:avLst/>
          </a:prstGeom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15616" y="404019"/>
            <a:ext cx="7613880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Candidature GSF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943" y="2124139"/>
            <a:ext cx="841655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latin typeface="Agency FB" panose="020B0503020202020204" pitchFamily="34" charset="0"/>
              </a:rPr>
              <a:t>3 Parties :</a:t>
            </a:r>
          </a:p>
          <a:p>
            <a:pPr marL="457200" indent="-457200">
              <a:buAutoNum type="arabicParenR"/>
            </a:pPr>
            <a:r>
              <a:rPr lang="fr-FR" sz="2800" dirty="0" smtClean="0">
                <a:latin typeface="Agency FB" panose="020B0503020202020204" pitchFamily="34" charset="0"/>
              </a:rPr>
              <a:t>Le Grand Site Cap Erquy-Cap Fréhel</a:t>
            </a:r>
          </a:p>
          <a:p>
            <a:pPr marL="457200" indent="-457200">
              <a:buAutoNum type="arabicParenR"/>
            </a:pPr>
            <a:r>
              <a:rPr lang="fr-FR" sz="2800" dirty="0" smtClean="0">
                <a:latin typeface="Agency FB" panose="020B0503020202020204" pitchFamily="34" charset="0"/>
              </a:rPr>
              <a:t>Le projet de territoire, vers la labellisation Grand Site de France</a:t>
            </a:r>
          </a:p>
          <a:p>
            <a:pPr marL="457200" indent="-457200">
              <a:buAutoNum type="arabicParenR"/>
            </a:pPr>
            <a:r>
              <a:rPr lang="fr-FR" sz="2800" dirty="0" smtClean="0">
                <a:latin typeface="Agency FB" panose="020B0503020202020204" pitchFamily="34" charset="0"/>
              </a:rPr>
              <a:t>Les perspectives d’avenir du futur Grand Site de France</a:t>
            </a:r>
          </a:p>
          <a:p>
            <a:endParaRPr lang="fr-FR" sz="2800" dirty="0" smtClean="0">
              <a:latin typeface="Agency FB" panose="020B0503020202020204" pitchFamily="34" charset="0"/>
            </a:endParaRPr>
          </a:p>
          <a:p>
            <a:r>
              <a:rPr lang="fr-FR" sz="2800" dirty="0" smtClean="0">
                <a:latin typeface="Agency FB" panose="020B0503020202020204" pitchFamily="34" charset="0"/>
              </a:rPr>
              <a:t>Méthodologie également actée en COPIL – discussions stratégiques,               et notamment sur la partie 3 en « Commission gouvernance OGS »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12943" y="1360843"/>
            <a:ext cx="80670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2800" b="1" dirty="0" smtClean="0">
                <a:solidFill>
                  <a:srgbClr val="388BC8"/>
                </a:solidFill>
                <a:latin typeface="Arial"/>
                <a:cs typeface="Arial"/>
              </a:rPr>
              <a:t>→</a:t>
            </a:r>
            <a:r>
              <a:rPr lang="fr-FR" alt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 </a:t>
            </a:r>
            <a:r>
              <a:rPr lang="fr-FR" alt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Plan et Méthodologie actés en Comité de pilotage, fin 2017 </a:t>
            </a:r>
            <a:endParaRPr lang="fr-FR" alt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  <a:p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CL</a:t>
            </a:r>
            <a:endParaRPr lang="fr-FR" dirty="0">
              <a:latin typeface="Dosi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90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46451"/>
            <a:ext cx="55626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Action 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11 et 17 : Faire émerger des points d’intérêts et améliorer l’accueil au Cap Fréhel 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58521" y="2416820"/>
            <a:ext cx="83518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La </a:t>
            </a:r>
            <a:r>
              <a:rPr lang="fr-FR" dirty="0" err="1" smtClean="0"/>
              <a:t>Prod</a:t>
            </a:r>
            <a:r>
              <a:rPr lang="fr-FR" dirty="0" smtClean="0"/>
              <a:t> est dans le pré, basée à la Rochelle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Maison Yves Rocher à la </a:t>
            </a:r>
            <a:r>
              <a:rPr lang="fr-FR" dirty="0" err="1" smtClean="0"/>
              <a:t>Gacilly</a:t>
            </a:r>
            <a:r>
              <a:rPr lang="fr-FR" dirty="0" smtClean="0"/>
              <a:t>, La porte des secrets à Paimpont, Manoir du </a:t>
            </a:r>
            <a:r>
              <a:rPr lang="fr-FR" dirty="0" err="1" smtClean="0"/>
              <a:t>Tourp</a:t>
            </a:r>
            <a:r>
              <a:rPr lang="fr-FR" dirty="0" smtClean="0"/>
              <a:t>, La Hague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Associé à Alain </a:t>
            </a:r>
            <a:r>
              <a:rPr lang="fr-FR" dirty="0" err="1" smtClean="0"/>
              <a:t>Freytet</a:t>
            </a:r>
            <a:r>
              <a:rPr lang="fr-FR" dirty="0" smtClean="0"/>
              <a:t>, paysagiste, connaisseur du territoire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Marché = 29 880€ TTC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Livraison finale du rapport et des premiers éléments financiers attendus pour début Janvier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Lancement du 2</a:t>
            </a:r>
            <a:r>
              <a:rPr lang="fr-FR" baseline="30000" dirty="0" smtClean="0"/>
              <a:t>e</a:t>
            </a:r>
            <a:r>
              <a:rPr lang="fr-FR" dirty="0" smtClean="0"/>
              <a:t> marché pour la programmation et le montage financier à lancer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65343" y="1537628"/>
            <a:ext cx="86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b="1" dirty="0" smtClean="0">
                <a:latin typeface="Agency FB" panose="020B0503020202020204" pitchFamily="34" charset="0"/>
              </a:rPr>
              <a:t>Le Marché a été attribué à la </a:t>
            </a:r>
            <a:r>
              <a:rPr lang="fr-FR" sz="2800" b="1" dirty="0" err="1" smtClean="0">
                <a:latin typeface="Agency FB" panose="020B0503020202020204" pitchFamily="34" charset="0"/>
              </a:rPr>
              <a:t>Prod</a:t>
            </a:r>
            <a:r>
              <a:rPr lang="fr-FR" sz="2800" b="1" dirty="0" smtClean="0">
                <a:latin typeface="Agency FB" panose="020B0503020202020204" pitchFamily="34" charset="0"/>
              </a:rPr>
              <a:t> est dans le Pré le 18/10/2018</a:t>
            </a:r>
            <a:endParaRPr lang="fr-FR" sz="28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97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Action 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11 et 17 : Faire émerger des points d’intérêts et améliorer l’accueil au Cap Fréhel 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65343" y="1537628"/>
            <a:ext cx="86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b="1" dirty="0" smtClean="0">
                <a:latin typeface="Agency FB" panose="020B0503020202020204" pitchFamily="34" charset="0"/>
              </a:rPr>
              <a:t>A valider : les propositions présentées le 6/12/18</a:t>
            </a:r>
            <a:endParaRPr lang="fr-FR" sz="2800" b="1" dirty="0">
              <a:latin typeface="Agency FB" panose="020B0503020202020204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37" y="2204864"/>
            <a:ext cx="8090612" cy="381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53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Action 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11 et 17 : Faire émerger des points d’intérêts et améliorer l’accueil au Cap Fréhel 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65343" y="1537628"/>
            <a:ext cx="86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b="1" dirty="0" smtClean="0">
                <a:latin typeface="Agency FB" panose="020B0503020202020204" pitchFamily="34" charset="0"/>
              </a:rPr>
              <a:t>Propositions : éléments présentés le 6/12/18</a:t>
            </a:r>
            <a:endParaRPr lang="fr-FR" sz="2800" b="1" dirty="0">
              <a:latin typeface="Agency FB" panose="020B0503020202020204" pitchFamily="34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36" y="2276872"/>
            <a:ext cx="8354539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133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Action 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11 et 17 : Faire émerger des points d’intérêts et améliorer l’accueil au Cap Fréhel 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65343" y="1537628"/>
            <a:ext cx="86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b="1" dirty="0" smtClean="0">
                <a:latin typeface="Agency FB" panose="020B0503020202020204" pitchFamily="34" charset="0"/>
              </a:rPr>
              <a:t>Propositions : éléments présentés le 6/12/18</a:t>
            </a:r>
            <a:endParaRPr lang="fr-FR" sz="2800" b="1" dirty="0">
              <a:latin typeface="Agency FB" panose="020B0503020202020204" pitchFamily="34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0" y="2276872"/>
            <a:ext cx="7181257" cy="40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31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Action 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11 et 17 : Faire émerger des points d’intérêts et améliorer l’accueil au Cap Fréhel 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65343" y="1537628"/>
            <a:ext cx="86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b="1" dirty="0" smtClean="0">
                <a:latin typeface="Agency FB" panose="020B0503020202020204" pitchFamily="34" charset="0"/>
              </a:rPr>
              <a:t>Propositions : le concept store / café</a:t>
            </a:r>
            <a:endParaRPr lang="fr-FR" sz="2800" b="1" dirty="0">
              <a:latin typeface="Agency FB" panose="020B0503020202020204" pitchFamily="34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19529"/>
            <a:ext cx="8283066" cy="401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17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Action 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11 et 17 : Faire émerger des points d’intérêts et améliorer l’accueil au Cap Fréhel 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65343" y="1537628"/>
            <a:ext cx="86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b="1" dirty="0" smtClean="0">
                <a:latin typeface="Agency FB" panose="020B0503020202020204" pitchFamily="34" charset="0"/>
              </a:rPr>
              <a:t>Propositions : l’information dans le phare</a:t>
            </a:r>
            <a:endParaRPr lang="fr-FR" sz="2800" b="1" dirty="0">
              <a:latin typeface="Agency FB" panose="020B0503020202020204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77" y="2132856"/>
            <a:ext cx="8097019" cy="421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73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Action 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11 et 17 : Faire émerger des points d’intérêts et améliorer l’accueil au Cap Fréhel 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65342" y="1537628"/>
            <a:ext cx="86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b="1" dirty="0" smtClean="0">
                <a:latin typeface="Agency FB" panose="020B0503020202020204" pitchFamily="34" charset="0"/>
              </a:rPr>
              <a:t>Propositions : la maison des guides au phare</a:t>
            </a:r>
            <a:endParaRPr lang="fr-FR" sz="2800" b="1" dirty="0">
              <a:latin typeface="Agency FB" panose="020B0503020202020204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85" y="2343496"/>
            <a:ext cx="8628188" cy="410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62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Action 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11 et 17 : Faire émerger des points d’intérêts et améliorer l’accueil au Cap Fréhel 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65343" y="1537628"/>
            <a:ext cx="86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b="1" dirty="0" smtClean="0">
                <a:latin typeface="Agency FB" panose="020B0503020202020204" pitchFamily="34" charset="0"/>
              </a:rPr>
              <a:t>Propositions : éléments présentés le 6/12/18</a:t>
            </a:r>
            <a:endParaRPr lang="fr-FR" sz="2800" b="1" dirty="0">
              <a:latin typeface="Agency FB" panose="020B0503020202020204" pitchFamily="34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8" y="2276872"/>
            <a:ext cx="8316922" cy="387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00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Action 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11 et 17 : Faire émerger des points d’intérêts et améliorer l’accueil au Cap Fréhel 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65343" y="1537628"/>
            <a:ext cx="86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b="1" dirty="0" smtClean="0">
                <a:latin typeface="Agency FB" panose="020B0503020202020204" pitchFamily="34" charset="0"/>
              </a:rPr>
              <a:t>Propositions : éléments présentés le 6/12/18</a:t>
            </a:r>
            <a:endParaRPr lang="fr-FR" sz="2800" b="1" dirty="0">
              <a:latin typeface="Agency FB" panose="020B0503020202020204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7710825" cy="402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7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Action 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11 et 17 : Faire émerger des points d’intérêts et améliorer l’accueil au Cap Fréhel 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65343" y="1537628"/>
            <a:ext cx="86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b="1" dirty="0" smtClean="0">
                <a:latin typeface="Agency FB" panose="020B0503020202020204" pitchFamily="34" charset="0"/>
              </a:rPr>
              <a:t>Propositions : éléments présentés le 6/12/18</a:t>
            </a:r>
            <a:endParaRPr lang="fr-FR" sz="2800" b="1" dirty="0">
              <a:latin typeface="Agency FB" panose="020B0503020202020204" pitchFamily="34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75318"/>
            <a:ext cx="3635992" cy="2447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94" y="2075318"/>
            <a:ext cx="22764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357" y="4330651"/>
            <a:ext cx="28003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369" y="4581128"/>
            <a:ext cx="2778631" cy="190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5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123726"/>
            <a:ext cx="2304257" cy="703493"/>
          </a:xfrm>
          <a:prstGeom prst="rect">
            <a:avLst/>
          </a:prstGeom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15616" y="404019"/>
            <a:ext cx="7613880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Le projet de territoire, vers la labellisation GSF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12943" y="1360843"/>
            <a:ext cx="806709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2800" b="1" i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Un préalable = la réaffirmation des « valeurs du GS » comme socle de l’action.</a:t>
            </a:r>
          </a:p>
          <a:p>
            <a:r>
              <a:rPr lang="fr-FR" altLang="fr-FR" sz="2800" b="1" i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Et des idées fortes :</a:t>
            </a:r>
            <a:endParaRPr lang="fr-FR" altLang="fr-FR" sz="2800" b="1" i="1" dirty="0">
              <a:solidFill>
                <a:srgbClr val="388BC8"/>
              </a:solidFill>
              <a:latin typeface="Agency FB" panose="020B0503020202020204" pitchFamily="34" charset="0"/>
            </a:endParaRPr>
          </a:p>
          <a:p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CL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23528" y="2834933"/>
            <a:ext cx="806709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2800" b="1" dirty="0" smtClean="0">
                <a:solidFill>
                  <a:srgbClr val="388BC8"/>
                </a:solidFill>
                <a:latin typeface="Arial"/>
                <a:cs typeface="Arial"/>
              </a:rPr>
              <a:t>→ </a:t>
            </a:r>
            <a:r>
              <a:rPr lang="fr-FR" alt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Le projet à 6 ans = Le périmètre OGS actuel comme périmètre du futur GSF</a:t>
            </a:r>
            <a:endParaRPr lang="fr-FR" alt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  <a:p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331911" y="3843045"/>
            <a:ext cx="84165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latin typeface="Agency FB" panose="020B0503020202020204" pitchFamily="34" charset="0"/>
              </a:rPr>
              <a:t>Le périmètre OGS actuel = correspond aux enjeux paysagers</a:t>
            </a:r>
          </a:p>
          <a:p>
            <a:r>
              <a:rPr lang="fr-FR" sz="2800" dirty="0" smtClean="0">
                <a:latin typeface="Agency FB" panose="020B0503020202020204" pitchFamily="34" charset="0"/>
              </a:rPr>
              <a:t>+ Réflexion Etat Possibilité de classement de la Baie de la Fresnaye</a:t>
            </a:r>
          </a:p>
        </p:txBody>
      </p:sp>
    </p:spTree>
    <p:extLst>
      <p:ext uri="{BB962C8B-B14F-4D97-AF65-F5344CB8AC3E}">
        <p14:creationId xmlns:p14="http://schemas.microsoft.com/office/powerpoint/2010/main" val="363469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Action 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11 et 17 : Faire émerger des points d’intérêts et améliorer l’accueil au Cap Fréhel 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65343" y="1537628"/>
            <a:ext cx="86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b="1" dirty="0" smtClean="0">
                <a:latin typeface="Agency FB" panose="020B0503020202020204" pitchFamily="34" charset="0"/>
              </a:rPr>
              <a:t>Propositions : éléments présentés le 6/12/18</a:t>
            </a:r>
            <a:endParaRPr lang="fr-FR" sz="2800" b="1" dirty="0">
              <a:latin typeface="Agency FB" panose="020B0503020202020204" pitchFamily="34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7" y="2132856"/>
            <a:ext cx="8845019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5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Action 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11 et 17 : Faire émerger des points d’intérêts et améliorer l’accueil au Cap Fréhel 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65343" y="1537628"/>
            <a:ext cx="86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b="1" dirty="0" smtClean="0">
                <a:latin typeface="Agency FB" panose="020B0503020202020204" pitchFamily="34" charset="0"/>
              </a:rPr>
              <a:t>Propositions : éléments présentés le 6/12/18</a:t>
            </a:r>
            <a:endParaRPr lang="fr-FR" sz="2800" b="1" dirty="0">
              <a:latin typeface="Agency FB" panose="020B0503020202020204" pitchFamily="34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204864"/>
            <a:ext cx="9192095" cy="416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61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Action 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11 et 17 : Faire émerger des points d’intérêts et améliorer l’accueil au Cap Fréhel 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65343" y="1537628"/>
            <a:ext cx="86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b="1" dirty="0" smtClean="0">
                <a:latin typeface="Agency FB" panose="020B0503020202020204" pitchFamily="34" charset="0"/>
              </a:rPr>
              <a:t>Propositions : éléments présentés le 6/12/18</a:t>
            </a:r>
            <a:endParaRPr lang="fr-FR" sz="2800" b="1" dirty="0">
              <a:latin typeface="Agency FB" panose="020B0503020202020204" pitchFamily="34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31" y="2077843"/>
            <a:ext cx="8109917" cy="260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31" y="4581128"/>
            <a:ext cx="5095503" cy="203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19862"/>
            <a:ext cx="2741804" cy="192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5868144" y="6146140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latin typeface="Agency FB" panose="020B0503020202020204" pitchFamily="34" charset="0"/>
              </a:rPr>
              <a:t>Plévenon </a:t>
            </a:r>
            <a:endParaRPr lang="fr-FR" sz="28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61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Action 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11 et 17 : Faire émerger des points d’intérêts et améliorer l’accueil au Cap Fréhel 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65343" y="1537628"/>
            <a:ext cx="86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b="1" dirty="0" smtClean="0">
                <a:latin typeface="Agency FB" panose="020B0503020202020204" pitchFamily="34" charset="0"/>
              </a:rPr>
              <a:t>Propositions : éléments présentés le 6/12/18</a:t>
            </a:r>
            <a:endParaRPr lang="fr-FR" sz="2800" b="1" dirty="0">
              <a:latin typeface="Agency FB" panose="020B0503020202020204" pitchFamily="34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4" y="2253287"/>
            <a:ext cx="8974382" cy="4308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61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Action 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11 et 17 : Faire émerger des points d’intérêts et améliorer l’accueil au Cap Fréhel 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65343" y="1537628"/>
            <a:ext cx="86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b="1" dirty="0" smtClean="0">
                <a:latin typeface="Agency FB" panose="020B0503020202020204" pitchFamily="34" charset="0"/>
              </a:rPr>
              <a:t>Propositions : éléments présentés le 6/12/18</a:t>
            </a:r>
            <a:endParaRPr lang="fr-FR" sz="2800" b="1" dirty="0">
              <a:latin typeface="Agency FB" panose="020B0503020202020204" pitchFamily="34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32856"/>
            <a:ext cx="4023775" cy="447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62720"/>
            <a:ext cx="3884082" cy="342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26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JV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>
                <a:solidFill>
                  <a:srgbClr val="388BC8"/>
                </a:solidFill>
                <a:latin typeface="Agency FB" panose="020B0503020202020204" pitchFamily="34" charset="0"/>
              </a:rPr>
              <a:t>Action </a:t>
            </a: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11 et 17 : Faire émerger des points d’intérêts et améliorer l’accueil au Cap Fréhel 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65342" y="1537628"/>
            <a:ext cx="86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b="1" dirty="0" smtClean="0">
                <a:latin typeface="Agency FB" panose="020B0503020202020204" pitchFamily="34" charset="0"/>
              </a:rPr>
              <a:t>Propositions : Plurien</a:t>
            </a:r>
            <a:endParaRPr lang="fr-FR" sz="2800" b="1" dirty="0">
              <a:latin typeface="Agency FB" panose="020B0503020202020204" pitchFamily="34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41" y="2257595"/>
            <a:ext cx="8784186" cy="405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26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YM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Sur ces 3 études…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85831" y="1613118"/>
            <a:ext cx="86786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dirty="0" smtClean="0">
                <a:latin typeface="Agency FB" panose="020B0503020202020204" pitchFamily="34" charset="0"/>
              </a:rPr>
              <a:t>Validation de l’Etude Boisements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dirty="0" smtClean="0">
                <a:latin typeface="Agency FB" panose="020B0503020202020204" pitchFamily="34" charset="0"/>
              </a:rPr>
              <a:t>Validation du Document de référence Architectural, urbain, paysager (diagnostic/enjeux)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dirty="0" smtClean="0">
                <a:latin typeface="Agency FB" panose="020B0503020202020204" pitchFamily="34" charset="0"/>
              </a:rPr>
              <a:t>Validation du Pré-programme scénographique des Maisons de site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fr-FR" sz="2800" dirty="0">
              <a:latin typeface="Agency FB" panose="020B0503020202020204" pitchFamily="34" charset="0"/>
            </a:endParaRPr>
          </a:p>
          <a:p>
            <a:r>
              <a:rPr lang="fr-FR" altLang="fr-FR" sz="2800" b="1" dirty="0">
                <a:solidFill>
                  <a:srgbClr val="388BC8"/>
                </a:solidFill>
                <a:latin typeface="Arial"/>
                <a:cs typeface="Arial"/>
              </a:rPr>
              <a:t>→ </a:t>
            </a:r>
            <a:r>
              <a:rPr lang="fr-FR" alt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Remarques/échanges éventuels</a:t>
            </a:r>
            <a:endParaRPr lang="fr-FR" sz="28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37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331" y="-387424"/>
            <a:ext cx="11034939" cy="73573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3789040"/>
            <a:ext cx="9252520" cy="25922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3861048"/>
            <a:ext cx="7772400" cy="1686049"/>
          </a:xfrm>
        </p:spPr>
        <p:txBody>
          <a:bodyPr>
            <a:normAutofit/>
          </a:bodyPr>
          <a:lstStyle/>
          <a:p>
            <a:r>
              <a:rPr lang="fr-FR" sz="3200" dirty="0" smtClean="0">
                <a:latin typeface="Agency FB" panose="020B0503020202020204" pitchFamily="34" charset="0"/>
              </a:rPr>
              <a:t>Partie 4 :</a:t>
            </a:r>
            <a:br>
              <a:rPr lang="fr-FR" sz="3200" dirty="0" smtClean="0">
                <a:latin typeface="Agency FB" panose="020B0503020202020204" pitchFamily="34" charset="0"/>
              </a:rPr>
            </a:br>
            <a:r>
              <a:rPr lang="fr-FR" sz="4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Points divers</a:t>
            </a:r>
            <a:endParaRPr lang="fr-FR" sz="4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383" y="5666996"/>
            <a:ext cx="2339754" cy="71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4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YM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43608" y="404019"/>
            <a:ext cx="76858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Calendrier à venir</a:t>
            </a:r>
            <a:endParaRPr 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85831" y="1613118"/>
            <a:ext cx="86786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2800" b="1" dirty="0">
                <a:solidFill>
                  <a:srgbClr val="388BC8"/>
                </a:solidFill>
                <a:latin typeface="Arial"/>
                <a:cs typeface="Arial"/>
              </a:rPr>
              <a:t>→ </a:t>
            </a:r>
            <a:r>
              <a:rPr lang="fr-FR" alt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Voir Document joint (coordination OGS/actions du SM)</a:t>
            </a:r>
          </a:p>
          <a:p>
            <a:endParaRPr lang="fr-FR" sz="2800" dirty="0">
              <a:latin typeface="Agency FB" panose="020B0503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dirty="0" smtClean="0">
                <a:latin typeface="Agency FB" panose="020B0503020202020204" pitchFamily="34" charset="0"/>
              </a:rPr>
              <a:t>Des réunions techniques diverses pour le suivi des actions OGS, en maîtrise d’ouvrage Syndicat mixte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dirty="0" smtClean="0">
                <a:latin typeface="Agency FB" panose="020B0503020202020204" pitchFamily="34" charset="0"/>
              </a:rPr>
              <a:t>Un Comité de pilotage OGS le 15/03/18 15h-17h (lieu à définir)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800" dirty="0" smtClean="0">
                <a:latin typeface="Agency FB" panose="020B0503020202020204" pitchFamily="34" charset="0"/>
              </a:rPr>
              <a:t>La candidature GSF lancée officiellement fin février</a:t>
            </a:r>
          </a:p>
          <a:p>
            <a:endParaRPr lang="fr-FR" sz="2800" dirty="0" smtClean="0">
              <a:latin typeface="Agency FB" panose="020B0503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fr-FR" sz="28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69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252520" cy="63813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5605827"/>
            <a:ext cx="2304257" cy="703493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31551" y="2132261"/>
            <a:ext cx="8316913" cy="172878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0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Temps d’échanges avec la salle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4000" b="1" dirty="0">
              <a:solidFill>
                <a:srgbClr val="388BC8"/>
              </a:solidFill>
              <a:latin typeface="Agency FB" panose="020B0503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0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Conclusions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4000" b="1" dirty="0">
              <a:solidFill>
                <a:srgbClr val="388BC8"/>
              </a:solidFill>
              <a:latin typeface="Agency FB" panose="020B0503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004048" y="4412583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altLang="fr-FR" sz="2400" b="1" dirty="0">
                <a:solidFill>
                  <a:srgbClr val="388BC8"/>
                </a:solidFill>
                <a:latin typeface="Agency FB" panose="020B0503020202020204" pitchFamily="34" charset="0"/>
              </a:rPr>
              <a:t>Merci de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188878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123726"/>
            <a:ext cx="2304257" cy="703493"/>
          </a:xfrm>
          <a:prstGeom prst="rect">
            <a:avLst/>
          </a:prstGeom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15616" y="404019"/>
            <a:ext cx="7613880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Le projet de territoire, vers la labellisation GSF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CL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12942" y="1340768"/>
            <a:ext cx="806709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2800" b="1" dirty="0" smtClean="0">
                <a:solidFill>
                  <a:srgbClr val="388BC8"/>
                </a:solidFill>
                <a:latin typeface="Arial"/>
                <a:cs typeface="Arial"/>
              </a:rPr>
              <a:t>→ </a:t>
            </a:r>
            <a:r>
              <a:rPr lang="fr-FR" alt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Le projet à 6 ans = La gouvernance actuelle comme cadre d’ensemble du futur GSF</a:t>
            </a:r>
            <a:endParaRPr lang="fr-FR" alt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  <a:p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331911" y="2348880"/>
            <a:ext cx="841655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La coordination par le Syndicat mixte, dont les statuts ont été remaniés 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L’implication de multiples maîtres d’ouvrages, qui seront engagés dans une nouvelle « convention de partenariats »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Une gouvernance clarifiée pour le Cap Fréhel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Une gouvernance à préciser avec des « projets voisins » (ex : Projet de PNR)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Une communication accrue avec les partenaires du GS</a:t>
            </a:r>
          </a:p>
        </p:txBody>
      </p:sp>
    </p:spTree>
    <p:extLst>
      <p:ext uri="{BB962C8B-B14F-4D97-AF65-F5344CB8AC3E}">
        <p14:creationId xmlns:p14="http://schemas.microsoft.com/office/powerpoint/2010/main" val="319514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123726"/>
            <a:ext cx="2304257" cy="703493"/>
          </a:xfrm>
          <a:prstGeom prst="rect">
            <a:avLst/>
          </a:prstGeom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15616" y="404019"/>
            <a:ext cx="7613880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Le projet de territoire, vers la labellisation GSF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CL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12942" y="1340768"/>
            <a:ext cx="806709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2800" b="1" dirty="0" smtClean="0">
                <a:solidFill>
                  <a:srgbClr val="388BC8"/>
                </a:solidFill>
                <a:latin typeface="Arial"/>
                <a:cs typeface="Arial"/>
              </a:rPr>
              <a:t>→ </a:t>
            </a:r>
            <a:r>
              <a:rPr lang="fr-FR" alt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Le projet à 6 ans = Un lien à conforter entre le territoire, ses habitants et le futur GSF</a:t>
            </a:r>
            <a:endParaRPr lang="fr-FR" alt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  <a:p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331911" y="2348880"/>
            <a:ext cx="841655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La poursuite des actions du GS à destination des habitants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Une meilleure lisibilité pour le GS, avec l’adoption d’une « marque GS », couplée à des « ambassadeurs du GS »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Une stratégie de valorisation des productions locales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La continuité de l’animation agricole sur les bassins versants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Une étude socio-économique pour mieux bénéficier au territoire</a:t>
            </a:r>
          </a:p>
        </p:txBody>
      </p:sp>
    </p:spTree>
    <p:extLst>
      <p:ext uri="{BB962C8B-B14F-4D97-AF65-F5344CB8AC3E}">
        <p14:creationId xmlns:p14="http://schemas.microsoft.com/office/powerpoint/2010/main" val="384408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512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5343" y="548680"/>
            <a:ext cx="349455" cy="360040"/>
          </a:xfrm>
          <a:prstGeom prst="rect">
            <a:avLst/>
          </a:prstGeom>
          <a:solidFill>
            <a:srgbClr val="388BC8"/>
          </a:solidFill>
          <a:ln>
            <a:solidFill>
              <a:srgbClr val="388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123726"/>
            <a:ext cx="2304257" cy="703493"/>
          </a:xfrm>
          <a:prstGeom prst="rect">
            <a:avLst/>
          </a:prstGeom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081" y="404019"/>
            <a:ext cx="6948488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	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15616" y="404019"/>
            <a:ext cx="7613880" cy="7207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FR" altLang="fr-FR" sz="2800" b="1" dirty="0" smtClean="0">
                <a:latin typeface="Agency FB" panose="020B0503020202020204" pitchFamily="34" charset="0"/>
              </a:rPr>
              <a:t>Le projet de territoire, vers la labellisation GSF</a:t>
            </a:r>
            <a:endParaRPr lang="fr-FR" altLang="fr-FR" sz="2800" b="1" dirty="0">
              <a:latin typeface="Agency FB" panose="020B0503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532440" y="35332"/>
            <a:ext cx="7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Dosis" pitchFamily="50" charset="0"/>
              </a:rPr>
              <a:t>CL</a:t>
            </a:r>
            <a:endParaRPr lang="fr-FR" dirty="0">
              <a:latin typeface="Dosis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12942" y="1340768"/>
            <a:ext cx="806709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2800" b="1" dirty="0" smtClean="0">
                <a:solidFill>
                  <a:srgbClr val="388BC8"/>
                </a:solidFill>
                <a:latin typeface="Arial"/>
                <a:cs typeface="Arial"/>
              </a:rPr>
              <a:t>→ </a:t>
            </a:r>
            <a:r>
              <a:rPr lang="fr-FR" altLang="fr-FR" sz="2800" b="1" dirty="0" smtClean="0">
                <a:solidFill>
                  <a:srgbClr val="388BC8"/>
                </a:solidFill>
                <a:latin typeface="Agency FB" panose="020B0503020202020204" pitchFamily="34" charset="0"/>
              </a:rPr>
              <a:t>Le projet à 6 ans = La force des paysages, comme pièce maîtresse du futur GSF</a:t>
            </a:r>
          </a:p>
          <a:p>
            <a:endParaRPr lang="fr-FR" alt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  <a:p>
            <a:endParaRPr lang="fr-FR" altLang="fr-FR" sz="2800" b="1" dirty="0">
              <a:solidFill>
                <a:srgbClr val="388BC8"/>
              </a:solidFill>
              <a:latin typeface="Agency FB" panose="020B0503020202020204" pitchFamily="34" charset="0"/>
            </a:endParaRPr>
          </a:p>
          <a:p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331911" y="2348880"/>
            <a:ext cx="841655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latin typeface="Agency FB" panose="020B0503020202020204" pitchFamily="34" charset="0"/>
              </a:rPr>
              <a:t>Avec la préservation des paysages naturels littoraux et la gestion des espaces remarquables :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Le plan de gestion du Cap Fréhel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La poursuite de la gestion du Cap d’Erquy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Les prémices de la mutualisation des plans de gestions des sites classés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L’application des conclusions du Schéma de gestion des EN, la poursuite d’actions en cours (ex : Vieux Bourg…)</a:t>
            </a:r>
          </a:p>
          <a:p>
            <a:pPr marL="457200" indent="-457200">
              <a:buFontTx/>
              <a:buChar char="-"/>
            </a:pPr>
            <a:r>
              <a:rPr lang="fr-FR" sz="2800" dirty="0" smtClean="0">
                <a:latin typeface="Agency FB" panose="020B0503020202020204" pitchFamily="34" charset="0"/>
              </a:rPr>
              <a:t>La poursuite de l’étude sur le marais de l’</a:t>
            </a:r>
            <a:r>
              <a:rPr lang="fr-FR" sz="2800" dirty="0" err="1" smtClean="0">
                <a:latin typeface="Agency FB" panose="020B0503020202020204" pitchFamily="34" charset="0"/>
              </a:rPr>
              <a:t>Islet</a:t>
            </a:r>
            <a:endParaRPr lang="fr-FR" sz="2800" dirty="0" smtClean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8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2961</Words>
  <Application>Microsoft Office PowerPoint</Application>
  <PresentationFormat>Affichage à l'écran (4:3)</PresentationFormat>
  <Paragraphs>521</Paragraphs>
  <Slides>69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69</vt:i4>
      </vt:variant>
    </vt:vector>
  </HeadingPairs>
  <TitlesOfParts>
    <vt:vector size="70" baseType="lpstr">
      <vt:lpstr>Thème Office</vt:lpstr>
      <vt:lpstr>Dinan – le 17 décembre 2018  Comité de pilotage OGS </vt:lpstr>
      <vt:lpstr>Présentation PowerPoint</vt:lpstr>
      <vt:lpstr>Partie 1 : Signature de la convention de partenariats OGS</vt:lpstr>
      <vt:lpstr>Partie 2 : Candidature Grand Site de France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Partie 3 : Etat d’avancement de l’OGS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Partie 4 : Points divers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Proprietaire</dc:creator>
  <cp:lastModifiedBy>WINDOWS</cp:lastModifiedBy>
  <cp:revision>35</cp:revision>
  <cp:lastPrinted>2018-12-14T11:47:41Z</cp:lastPrinted>
  <dcterms:created xsi:type="dcterms:W3CDTF">2018-12-10T10:54:18Z</dcterms:created>
  <dcterms:modified xsi:type="dcterms:W3CDTF">2018-12-14T14:55:23Z</dcterms:modified>
</cp:coreProperties>
</file>